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mov" ContentType="video/quicktime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44" r:id="rId1"/>
  </p:sldMasterIdLst>
  <p:notesMasterIdLst>
    <p:notesMasterId r:id="rId14"/>
  </p:notesMasterIdLst>
  <p:sldIdLst>
    <p:sldId id="256" r:id="rId2"/>
    <p:sldId id="263" r:id="rId3"/>
    <p:sldId id="257" r:id="rId4"/>
    <p:sldId id="258" r:id="rId5"/>
    <p:sldId id="261" r:id="rId6"/>
    <p:sldId id="275" r:id="rId7"/>
    <p:sldId id="279" r:id="rId8"/>
    <p:sldId id="276" r:id="rId9"/>
    <p:sldId id="259" r:id="rId10"/>
    <p:sldId id="260" r:id="rId11"/>
    <p:sldId id="277" r:id="rId12"/>
    <p:sldId id="278" r:id="rId13"/>
  </p:sldIdLst>
  <p:sldSz cx="12192000" cy="6858000"/>
  <p:notesSz cx="68580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9961" autoAdjust="0"/>
    <p:restoredTop sz="94660"/>
  </p:normalViewPr>
  <p:slideViewPr>
    <p:cSldViewPr snapToGrid="0">
      <p:cViewPr>
        <p:scale>
          <a:sx n="93" d="100"/>
          <a:sy n="93" d="100"/>
        </p:scale>
        <p:origin x="152" y="52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2000" spc="-1">
                <a:latin typeface="Arial"/>
              </a:rPr>
              <a:t>Click to edit the notes' format</a:t>
            </a:r>
          </a:p>
        </p:txBody>
      </p:sp>
      <p:sp>
        <p:nvSpPr>
          <p:cNvPr id="80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1400" spc="-1">
                <a:latin typeface="Times New Roman"/>
              </a:rPr>
              <a:t>&lt;header&gt;</a:t>
            </a:r>
          </a:p>
        </p:txBody>
      </p:sp>
      <p:sp>
        <p:nvSpPr>
          <p:cNvPr id="81" name="PlaceHolder 3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en-US" sz="1400" spc="-1">
                <a:latin typeface="Times New Roman"/>
              </a:rPr>
              <a:t>&lt;date/time&gt;</a:t>
            </a:r>
          </a:p>
        </p:txBody>
      </p:sp>
      <p:sp>
        <p:nvSpPr>
          <p:cNvPr id="82" name="PlaceHolder 4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 sz="1400" spc="-1">
                <a:latin typeface="Times New Roman"/>
              </a:rPr>
              <a:t>&lt;footer&gt;</a:t>
            </a:r>
          </a:p>
        </p:txBody>
      </p:sp>
      <p:sp>
        <p:nvSpPr>
          <p:cNvPr id="83" name="PlaceHolder 5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9BBBB5AE-7E02-4D22-9A29-1C0A6E88C777}" type="slidenum">
              <a:rPr lang="en-US" sz="1400" spc="-1">
                <a:latin typeface="Times New Roman"/>
              </a:rPr>
              <a:t>‹n.›</a:t>
            </a:fld>
            <a:endParaRPr lang="en-US" sz="1400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998731978"/>
      </p:ext>
    </p:extLst>
  </p:cSld>
  <p:clrMap bg1="lt1" tx1="dk1" bg2="lt2" tx2="dk2" accent1="accent1" accent2="accent2" accent3="accent3" accent4="accent4" accent5="accent5" accent6="accent6" hlink="hlink" folHlink="folHlink"/>
  <p:notesStyle/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TextShape 1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>
              <a:lnSpc>
                <a:spcPct val="100000"/>
              </a:lnSpc>
            </a:pPr>
            <a:r>
              <a:rPr lang="en-US" sz="12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A.A 2014/1025</a:t>
            </a:r>
          </a:p>
        </p:txBody>
      </p:sp>
      <p:sp>
        <p:nvSpPr>
          <p:cNvPr id="331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DD154F4B-8C10-4825-9647-B0D7E2E08E6A}" type="slidenum">
              <a:rPr lang="en-US" sz="12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2</a:t>
            </a:fld>
            <a:endParaRPr lang="en-US" sz="12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n-lt"/>
              <a:ea typeface="+mn-ea"/>
            </a:endParaRPr>
          </a:p>
        </p:txBody>
      </p:sp>
      <p:sp>
        <p:nvSpPr>
          <p:cNvPr id="332" name="CustomShape 3"/>
          <p:cNvSpPr/>
          <p:nvPr/>
        </p:nvSpPr>
        <p:spPr>
          <a:xfrm>
            <a:off x="0" y="10156680"/>
            <a:ext cx="3277800" cy="5331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0" tIns="0" rIns="0" bIns="0" anchor="b"/>
          <a:lstStyle/>
          <a:p>
            <a:pPr>
              <a:lnSpc>
                <a:spcPct val="93000"/>
              </a:lnSpc>
            </a:pPr>
            <a:r>
              <a:rPr lang="en-US" sz="14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roid Sans Fallback"/>
              </a:rPr>
              <a:t>A.A 2014/1025</a:t>
            </a:r>
          </a:p>
        </p:txBody>
      </p:sp>
      <p:sp>
        <p:nvSpPr>
          <p:cNvPr id="333" name="CustomShape 4"/>
          <p:cNvSpPr/>
          <p:nvPr/>
        </p:nvSpPr>
        <p:spPr>
          <a:xfrm>
            <a:off x="4280040" y="10156680"/>
            <a:ext cx="3277800" cy="5331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0" tIns="0" rIns="0" bIns="0" anchor="b"/>
          <a:lstStyle/>
          <a:p>
            <a:pPr algn="r">
              <a:lnSpc>
                <a:spcPct val="93000"/>
              </a:lnSpc>
            </a:pPr>
            <a:fld id="{0758DABB-B31A-49BF-8463-CB4AB3A3DEB1}" type="slidenum">
              <a:rPr lang="en-US" sz="14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roid Sans Fallback"/>
              </a:rPr>
              <a:t>2</a:t>
            </a:fld>
            <a:endParaRPr lang="en-US" sz="14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  <a:ea typeface="Droid Sans Fallback"/>
            </a:endParaRPr>
          </a:p>
        </p:txBody>
      </p:sp>
      <p:sp>
        <p:nvSpPr>
          <p:cNvPr id="334" name="CustomShape 5"/>
          <p:cNvSpPr/>
          <p:nvPr/>
        </p:nvSpPr>
        <p:spPr>
          <a:xfrm>
            <a:off x="755640" y="5078520"/>
            <a:ext cx="6048000" cy="48114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29000718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TextShape 1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>
              <a:lnSpc>
                <a:spcPct val="100000"/>
              </a:lnSpc>
            </a:pPr>
            <a:r>
              <a:rPr lang="en-US" sz="12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A.A 2014/1025</a:t>
            </a:r>
          </a:p>
        </p:txBody>
      </p:sp>
      <p:sp>
        <p:nvSpPr>
          <p:cNvPr id="316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7B762ABF-6095-4313-B396-D5149351F534}" type="slidenum">
              <a:rPr lang="en-US" sz="12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11</a:t>
            </a:fld>
            <a:endParaRPr lang="en-US" sz="12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n-lt"/>
              <a:ea typeface="+mn-ea"/>
            </a:endParaRPr>
          </a:p>
        </p:txBody>
      </p:sp>
      <p:sp>
        <p:nvSpPr>
          <p:cNvPr id="317" name="CustomShape 3"/>
          <p:cNvSpPr/>
          <p:nvPr/>
        </p:nvSpPr>
        <p:spPr>
          <a:xfrm>
            <a:off x="0" y="10156680"/>
            <a:ext cx="3277800" cy="5331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0" tIns="0" rIns="0" bIns="0" anchor="b"/>
          <a:lstStyle/>
          <a:p>
            <a:pPr>
              <a:lnSpc>
                <a:spcPct val="93000"/>
              </a:lnSpc>
            </a:pPr>
            <a:r>
              <a:rPr lang="en-US" sz="14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roid Sans Fallback"/>
              </a:rPr>
              <a:t>A.A 2014/1025</a:t>
            </a:r>
          </a:p>
        </p:txBody>
      </p:sp>
      <p:sp>
        <p:nvSpPr>
          <p:cNvPr id="318" name="CustomShape 4"/>
          <p:cNvSpPr/>
          <p:nvPr/>
        </p:nvSpPr>
        <p:spPr>
          <a:xfrm>
            <a:off x="4280040" y="10156680"/>
            <a:ext cx="3277800" cy="5331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0" tIns="0" rIns="0" bIns="0" anchor="b"/>
          <a:lstStyle/>
          <a:p>
            <a:pPr algn="r">
              <a:lnSpc>
                <a:spcPct val="93000"/>
              </a:lnSpc>
            </a:pPr>
            <a:fld id="{A912F04F-D80A-4F79-9C60-5905FA7F341B}" type="slidenum">
              <a:rPr lang="en-US" sz="14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roid Sans Fallback"/>
              </a:rPr>
              <a:t>11</a:t>
            </a:fld>
            <a:endParaRPr lang="en-US" sz="14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  <a:ea typeface="Droid Sans Fallback"/>
            </a:endParaRPr>
          </a:p>
        </p:txBody>
      </p:sp>
      <p:sp>
        <p:nvSpPr>
          <p:cNvPr id="319" name="CustomShape 5"/>
          <p:cNvSpPr/>
          <p:nvPr/>
        </p:nvSpPr>
        <p:spPr>
          <a:xfrm>
            <a:off x="755640" y="5078520"/>
            <a:ext cx="6048000" cy="48114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7614635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TextShape 1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>
              <a:lnSpc>
                <a:spcPct val="100000"/>
              </a:lnSpc>
            </a:pPr>
            <a:r>
              <a:rPr lang="en-US" sz="12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A.A 2014/1025</a:t>
            </a:r>
          </a:p>
        </p:txBody>
      </p:sp>
      <p:sp>
        <p:nvSpPr>
          <p:cNvPr id="301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7258F67E-39D6-4664-ADA0-689160C0D371}" type="slidenum">
              <a:rPr lang="en-US" sz="12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3</a:t>
            </a:fld>
            <a:endParaRPr lang="en-US" sz="12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n-lt"/>
              <a:ea typeface="+mn-ea"/>
            </a:endParaRPr>
          </a:p>
        </p:txBody>
      </p:sp>
      <p:sp>
        <p:nvSpPr>
          <p:cNvPr id="302" name="CustomShape 3"/>
          <p:cNvSpPr/>
          <p:nvPr/>
        </p:nvSpPr>
        <p:spPr>
          <a:xfrm>
            <a:off x="0" y="10156680"/>
            <a:ext cx="3277800" cy="5331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0" tIns="0" rIns="0" bIns="0" anchor="b"/>
          <a:lstStyle/>
          <a:p>
            <a:pPr>
              <a:lnSpc>
                <a:spcPct val="93000"/>
              </a:lnSpc>
            </a:pPr>
            <a:r>
              <a:rPr lang="en-US" sz="14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roid Sans Fallback"/>
              </a:rPr>
              <a:t>A.A 2014/1025</a:t>
            </a:r>
          </a:p>
        </p:txBody>
      </p:sp>
      <p:sp>
        <p:nvSpPr>
          <p:cNvPr id="303" name="CustomShape 4"/>
          <p:cNvSpPr/>
          <p:nvPr/>
        </p:nvSpPr>
        <p:spPr>
          <a:xfrm>
            <a:off x="4280040" y="10156680"/>
            <a:ext cx="3277800" cy="5331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0" tIns="0" rIns="0" bIns="0" anchor="b"/>
          <a:lstStyle/>
          <a:p>
            <a:pPr algn="r">
              <a:lnSpc>
                <a:spcPct val="93000"/>
              </a:lnSpc>
            </a:pPr>
            <a:fld id="{3F71BE0A-C138-4D1A-9646-65B48EAA1BE0}" type="slidenum">
              <a:rPr lang="en-US" sz="14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roid Sans Fallback"/>
              </a:rPr>
              <a:t>3</a:t>
            </a:fld>
            <a:endParaRPr lang="en-US" sz="14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  <a:ea typeface="Droid Sans Fallback"/>
            </a:endParaRPr>
          </a:p>
        </p:txBody>
      </p:sp>
      <p:sp>
        <p:nvSpPr>
          <p:cNvPr id="304" name="CustomShape 5"/>
          <p:cNvSpPr/>
          <p:nvPr/>
        </p:nvSpPr>
        <p:spPr>
          <a:xfrm>
            <a:off x="755640" y="5078520"/>
            <a:ext cx="6048000" cy="48114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34298423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TextShape 1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>
              <a:lnSpc>
                <a:spcPct val="100000"/>
              </a:lnSpc>
            </a:pPr>
            <a:r>
              <a:rPr lang="en-US" sz="12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A.A 2014/1025</a:t>
            </a:r>
          </a:p>
        </p:txBody>
      </p:sp>
      <p:sp>
        <p:nvSpPr>
          <p:cNvPr id="306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ED12EA21-ECE5-4E1F-84EE-2C24C1D8312E}" type="slidenum">
              <a:rPr lang="en-US" sz="12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4</a:t>
            </a:fld>
            <a:endParaRPr lang="en-US" sz="12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n-lt"/>
              <a:ea typeface="+mn-ea"/>
            </a:endParaRPr>
          </a:p>
        </p:txBody>
      </p:sp>
      <p:sp>
        <p:nvSpPr>
          <p:cNvPr id="307" name="CustomShape 3"/>
          <p:cNvSpPr/>
          <p:nvPr/>
        </p:nvSpPr>
        <p:spPr>
          <a:xfrm>
            <a:off x="0" y="10156680"/>
            <a:ext cx="3277800" cy="5331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0" tIns="0" rIns="0" bIns="0" anchor="b"/>
          <a:lstStyle/>
          <a:p>
            <a:pPr>
              <a:lnSpc>
                <a:spcPct val="93000"/>
              </a:lnSpc>
            </a:pPr>
            <a:r>
              <a:rPr lang="en-US" sz="14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roid Sans Fallback"/>
              </a:rPr>
              <a:t>A.A 2014/1025</a:t>
            </a:r>
          </a:p>
        </p:txBody>
      </p:sp>
      <p:sp>
        <p:nvSpPr>
          <p:cNvPr id="308" name="CustomShape 4"/>
          <p:cNvSpPr/>
          <p:nvPr/>
        </p:nvSpPr>
        <p:spPr>
          <a:xfrm>
            <a:off x="4280040" y="10156680"/>
            <a:ext cx="3277800" cy="5331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0" tIns="0" rIns="0" bIns="0" anchor="b"/>
          <a:lstStyle/>
          <a:p>
            <a:pPr algn="r">
              <a:lnSpc>
                <a:spcPct val="93000"/>
              </a:lnSpc>
            </a:pPr>
            <a:fld id="{3B06D017-BBCF-4977-9030-BE57C6439D86}" type="slidenum">
              <a:rPr lang="en-US" sz="14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roid Sans Fallback"/>
              </a:rPr>
              <a:t>4</a:t>
            </a:fld>
            <a:endParaRPr lang="en-US" sz="14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  <a:ea typeface="Droid Sans Fallback"/>
            </a:endParaRPr>
          </a:p>
        </p:txBody>
      </p:sp>
      <p:sp>
        <p:nvSpPr>
          <p:cNvPr id="309" name="CustomShape 5"/>
          <p:cNvSpPr/>
          <p:nvPr/>
        </p:nvSpPr>
        <p:spPr>
          <a:xfrm>
            <a:off x="755640" y="5078520"/>
            <a:ext cx="6048000" cy="48114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13838844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TextShape 1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>
              <a:lnSpc>
                <a:spcPct val="100000"/>
              </a:lnSpc>
            </a:pPr>
            <a:r>
              <a:rPr lang="en-US" sz="12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A.A 2014/1025</a:t>
            </a:r>
          </a:p>
        </p:txBody>
      </p:sp>
      <p:sp>
        <p:nvSpPr>
          <p:cNvPr id="321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36CF8CD0-EA8A-45D9-A4A1-FEC1CA1A8F6C}" type="slidenum">
              <a:rPr lang="en-US" sz="12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5</a:t>
            </a:fld>
            <a:endParaRPr lang="en-US" sz="12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n-lt"/>
              <a:ea typeface="+mn-ea"/>
            </a:endParaRPr>
          </a:p>
        </p:txBody>
      </p:sp>
      <p:sp>
        <p:nvSpPr>
          <p:cNvPr id="322" name="CustomShape 3"/>
          <p:cNvSpPr/>
          <p:nvPr/>
        </p:nvSpPr>
        <p:spPr>
          <a:xfrm>
            <a:off x="0" y="10156680"/>
            <a:ext cx="3277800" cy="5331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0" tIns="0" rIns="0" bIns="0" anchor="b"/>
          <a:lstStyle/>
          <a:p>
            <a:pPr>
              <a:lnSpc>
                <a:spcPct val="93000"/>
              </a:lnSpc>
            </a:pPr>
            <a:r>
              <a:rPr lang="en-US" sz="14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roid Sans Fallback"/>
              </a:rPr>
              <a:t>A.A 2014/1025</a:t>
            </a:r>
          </a:p>
        </p:txBody>
      </p:sp>
      <p:sp>
        <p:nvSpPr>
          <p:cNvPr id="323" name="CustomShape 4"/>
          <p:cNvSpPr/>
          <p:nvPr/>
        </p:nvSpPr>
        <p:spPr>
          <a:xfrm>
            <a:off x="4280040" y="10156680"/>
            <a:ext cx="3277800" cy="5331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0" tIns="0" rIns="0" bIns="0" anchor="b"/>
          <a:lstStyle/>
          <a:p>
            <a:pPr algn="r">
              <a:lnSpc>
                <a:spcPct val="93000"/>
              </a:lnSpc>
            </a:pPr>
            <a:fld id="{4F246FB0-636B-4456-98AE-7EB3012EF25F}" type="slidenum">
              <a:rPr lang="en-US" sz="14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roid Sans Fallback"/>
              </a:rPr>
              <a:t>5</a:t>
            </a:fld>
            <a:endParaRPr lang="en-US" sz="14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  <a:ea typeface="Droid Sans Fallback"/>
            </a:endParaRPr>
          </a:p>
        </p:txBody>
      </p:sp>
      <p:sp>
        <p:nvSpPr>
          <p:cNvPr id="324" name="CustomShape 5"/>
          <p:cNvSpPr/>
          <p:nvPr/>
        </p:nvSpPr>
        <p:spPr>
          <a:xfrm>
            <a:off x="755640" y="5078520"/>
            <a:ext cx="6048000" cy="48114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18811119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TextShape 1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>
              <a:lnSpc>
                <a:spcPct val="100000"/>
              </a:lnSpc>
            </a:pPr>
            <a:r>
              <a:rPr lang="en-US" sz="12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A.A 2014/1025</a:t>
            </a:r>
          </a:p>
        </p:txBody>
      </p:sp>
      <p:sp>
        <p:nvSpPr>
          <p:cNvPr id="321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36CF8CD0-EA8A-45D9-A4A1-FEC1CA1A8F6C}" type="slidenum">
              <a:rPr lang="en-US" sz="12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6</a:t>
            </a:fld>
            <a:endParaRPr lang="en-US" sz="12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n-lt"/>
              <a:ea typeface="+mn-ea"/>
            </a:endParaRPr>
          </a:p>
        </p:txBody>
      </p:sp>
      <p:sp>
        <p:nvSpPr>
          <p:cNvPr id="322" name="CustomShape 3"/>
          <p:cNvSpPr/>
          <p:nvPr/>
        </p:nvSpPr>
        <p:spPr>
          <a:xfrm>
            <a:off x="0" y="10156680"/>
            <a:ext cx="3277800" cy="5331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0" tIns="0" rIns="0" bIns="0" anchor="b"/>
          <a:lstStyle/>
          <a:p>
            <a:pPr>
              <a:lnSpc>
                <a:spcPct val="93000"/>
              </a:lnSpc>
            </a:pPr>
            <a:r>
              <a:rPr lang="en-US" sz="14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roid Sans Fallback"/>
              </a:rPr>
              <a:t>A.A 2014/1025</a:t>
            </a:r>
          </a:p>
        </p:txBody>
      </p:sp>
      <p:sp>
        <p:nvSpPr>
          <p:cNvPr id="323" name="CustomShape 4"/>
          <p:cNvSpPr/>
          <p:nvPr/>
        </p:nvSpPr>
        <p:spPr>
          <a:xfrm>
            <a:off x="4280040" y="10156680"/>
            <a:ext cx="3277800" cy="5331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0" tIns="0" rIns="0" bIns="0" anchor="b"/>
          <a:lstStyle/>
          <a:p>
            <a:pPr algn="r">
              <a:lnSpc>
                <a:spcPct val="93000"/>
              </a:lnSpc>
            </a:pPr>
            <a:fld id="{4F246FB0-636B-4456-98AE-7EB3012EF25F}" type="slidenum">
              <a:rPr lang="en-US" sz="14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roid Sans Fallback"/>
              </a:rPr>
              <a:t>6</a:t>
            </a:fld>
            <a:endParaRPr lang="en-US" sz="14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  <a:ea typeface="Droid Sans Fallback"/>
            </a:endParaRPr>
          </a:p>
        </p:txBody>
      </p:sp>
      <p:sp>
        <p:nvSpPr>
          <p:cNvPr id="324" name="CustomShape 5"/>
          <p:cNvSpPr/>
          <p:nvPr/>
        </p:nvSpPr>
        <p:spPr>
          <a:xfrm>
            <a:off x="755640" y="5078520"/>
            <a:ext cx="6048000" cy="48114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11977484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TextShape 1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>
              <a:lnSpc>
                <a:spcPct val="100000"/>
              </a:lnSpc>
            </a:pPr>
            <a:r>
              <a:rPr lang="en-US" sz="12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A.A 2014/1025</a:t>
            </a:r>
          </a:p>
        </p:txBody>
      </p:sp>
      <p:sp>
        <p:nvSpPr>
          <p:cNvPr id="321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36CF8CD0-EA8A-45D9-A4A1-FEC1CA1A8F6C}" type="slidenum">
              <a:rPr lang="en-US" sz="12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7</a:t>
            </a:fld>
            <a:endParaRPr lang="en-US" sz="12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n-lt"/>
              <a:ea typeface="+mn-ea"/>
            </a:endParaRPr>
          </a:p>
        </p:txBody>
      </p:sp>
      <p:sp>
        <p:nvSpPr>
          <p:cNvPr id="322" name="CustomShape 3"/>
          <p:cNvSpPr/>
          <p:nvPr/>
        </p:nvSpPr>
        <p:spPr>
          <a:xfrm>
            <a:off x="0" y="10156680"/>
            <a:ext cx="3277800" cy="5331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0" tIns="0" rIns="0" bIns="0" anchor="b"/>
          <a:lstStyle/>
          <a:p>
            <a:pPr>
              <a:lnSpc>
                <a:spcPct val="93000"/>
              </a:lnSpc>
            </a:pPr>
            <a:r>
              <a:rPr lang="en-US" sz="14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roid Sans Fallback"/>
              </a:rPr>
              <a:t>A.A 2014/1025</a:t>
            </a:r>
          </a:p>
        </p:txBody>
      </p:sp>
      <p:sp>
        <p:nvSpPr>
          <p:cNvPr id="323" name="CustomShape 4"/>
          <p:cNvSpPr/>
          <p:nvPr/>
        </p:nvSpPr>
        <p:spPr>
          <a:xfrm>
            <a:off x="4280040" y="10156680"/>
            <a:ext cx="3277800" cy="5331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0" tIns="0" rIns="0" bIns="0" anchor="b"/>
          <a:lstStyle/>
          <a:p>
            <a:pPr algn="r">
              <a:lnSpc>
                <a:spcPct val="93000"/>
              </a:lnSpc>
            </a:pPr>
            <a:fld id="{4F246FB0-636B-4456-98AE-7EB3012EF25F}" type="slidenum">
              <a:rPr lang="en-US" sz="14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roid Sans Fallback"/>
              </a:rPr>
              <a:t>7</a:t>
            </a:fld>
            <a:endParaRPr lang="en-US" sz="14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  <a:ea typeface="Droid Sans Fallback"/>
            </a:endParaRPr>
          </a:p>
        </p:txBody>
      </p:sp>
      <p:sp>
        <p:nvSpPr>
          <p:cNvPr id="324" name="CustomShape 5"/>
          <p:cNvSpPr/>
          <p:nvPr/>
        </p:nvSpPr>
        <p:spPr>
          <a:xfrm>
            <a:off x="755640" y="5078520"/>
            <a:ext cx="6048000" cy="48114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11977484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TextShape 1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>
              <a:lnSpc>
                <a:spcPct val="100000"/>
              </a:lnSpc>
            </a:pPr>
            <a:r>
              <a:rPr lang="en-US" sz="12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A.A 2014/1025</a:t>
            </a:r>
          </a:p>
        </p:txBody>
      </p:sp>
      <p:sp>
        <p:nvSpPr>
          <p:cNvPr id="316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7B762ABF-6095-4313-B396-D5149351F534}" type="slidenum">
              <a:rPr lang="en-US" sz="12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8</a:t>
            </a:fld>
            <a:endParaRPr lang="en-US" sz="12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n-lt"/>
              <a:ea typeface="+mn-ea"/>
            </a:endParaRPr>
          </a:p>
        </p:txBody>
      </p:sp>
      <p:sp>
        <p:nvSpPr>
          <p:cNvPr id="317" name="CustomShape 3"/>
          <p:cNvSpPr/>
          <p:nvPr/>
        </p:nvSpPr>
        <p:spPr>
          <a:xfrm>
            <a:off x="0" y="10156680"/>
            <a:ext cx="3277800" cy="5331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0" tIns="0" rIns="0" bIns="0" anchor="b"/>
          <a:lstStyle/>
          <a:p>
            <a:pPr>
              <a:lnSpc>
                <a:spcPct val="93000"/>
              </a:lnSpc>
            </a:pPr>
            <a:r>
              <a:rPr lang="en-US" sz="14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roid Sans Fallback"/>
              </a:rPr>
              <a:t>A.A 2014/1025</a:t>
            </a:r>
          </a:p>
        </p:txBody>
      </p:sp>
      <p:sp>
        <p:nvSpPr>
          <p:cNvPr id="318" name="CustomShape 4"/>
          <p:cNvSpPr/>
          <p:nvPr/>
        </p:nvSpPr>
        <p:spPr>
          <a:xfrm>
            <a:off x="4280040" y="10156680"/>
            <a:ext cx="3277800" cy="5331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0" tIns="0" rIns="0" bIns="0" anchor="b"/>
          <a:lstStyle/>
          <a:p>
            <a:pPr algn="r">
              <a:lnSpc>
                <a:spcPct val="93000"/>
              </a:lnSpc>
            </a:pPr>
            <a:fld id="{A912F04F-D80A-4F79-9C60-5905FA7F341B}" type="slidenum">
              <a:rPr lang="en-US" sz="14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roid Sans Fallback"/>
              </a:rPr>
              <a:t>8</a:t>
            </a:fld>
            <a:endParaRPr lang="en-US" sz="14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  <a:ea typeface="Droid Sans Fallback"/>
            </a:endParaRPr>
          </a:p>
        </p:txBody>
      </p:sp>
      <p:sp>
        <p:nvSpPr>
          <p:cNvPr id="319" name="CustomShape 5"/>
          <p:cNvSpPr/>
          <p:nvPr/>
        </p:nvSpPr>
        <p:spPr>
          <a:xfrm>
            <a:off x="755640" y="5078520"/>
            <a:ext cx="6048000" cy="48114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30618530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TextShape 1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>
              <a:lnSpc>
                <a:spcPct val="100000"/>
              </a:lnSpc>
            </a:pPr>
            <a:r>
              <a:rPr lang="en-US" sz="12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A.A 2014/1025</a:t>
            </a:r>
          </a:p>
        </p:txBody>
      </p:sp>
      <p:sp>
        <p:nvSpPr>
          <p:cNvPr id="311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C8AC342E-6845-437D-B0BE-CE720C7FC349}" type="slidenum">
              <a:rPr lang="en-US" sz="12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9</a:t>
            </a:fld>
            <a:endParaRPr lang="en-US" sz="12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n-lt"/>
              <a:ea typeface="+mn-ea"/>
            </a:endParaRPr>
          </a:p>
        </p:txBody>
      </p:sp>
      <p:sp>
        <p:nvSpPr>
          <p:cNvPr id="312" name="CustomShape 3"/>
          <p:cNvSpPr/>
          <p:nvPr/>
        </p:nvSpPr>
        <p:spPr>
          <a:xfrm>
            <a:off x="0" y="10156680"/>
            <a:ext cx="3277800" cy="5331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0" tIns="0" rIns="0" bIns="0" anchor="b"/>
          <a:lstStyle/>
          <a:p>
            <a:pPr>
              <a:lnSpc>
                <a:spcPct val="93000"/>
              </a:lnSpc>
            </a:pPr>
            <a:r>
              <a:rPr lang="en-US" sz="14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roid Sans Fallback"/>
              </a:rPr>
              <a:t>A.A 2014/1025</a:t>
            </a:r>
          </a:p>
        </p:txBody>
      </p:sp>
      <p:sp>
        <p:nvSpPr>
          <p:cNvPr id="313" name="CustomShape 4"/>
          <p:cNvSpPr/>
          <p:nvPr/>
        </p:nvSpPr>
        <p:spPr>
          <a:xfrm>
            <a:off x="4280040" y="10156680"/>
            <a:ext cx="3277800" cy="5331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0" tIns="0" rIns="0" bIns="0" anchor="b"/>
          <a:lstStyle/>
          <a:p>
            <a:pPr algn="r">
              <a:lnSpc>
                <a:spcPct val="93000"/>
              </a:lnSpc>
            </a:pPr>
            <a:fld id="{F69DE885-77F6-4220-9D76-4F35AA971D7D}" type="slidenum">
              <a:rPr lang="en-US" sz="14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roid Sans Fallback"/>
              </a:rPr>
              <a:t>9</a:t>
            </a:fld>
            <a:endParaRPr lang="en-US" sz="14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  <a:ea typeface="Droid Sans Fallback"/>
            </a:endParaRPr>
          </a:p>
        </p:txBody>
      </p:sp>
      <p:sp>
        <p:nvSpPr>
          <p:cNvPr id="314" name="CustomShape 5"/>
          <p:cNvSpPr/>
          <p:nvPr/>
        </p:nvSpPr>
        <p:spPr>
          <a:xfrm>
            <a:off x="755640" y="5078520"/>
            <a:ext cx="6048000" cy="48114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2" name="Text Placeholder 1"/>
          <p:cNvSpPr>
            <a:spLocks noGrp="1"/>
          </p:cNvSpPr>
          <p:nvPr>
            <p:ph type="body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87249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TextShape 1"/>
          <p:cNvSpPr txBox="1"/>
          <p:nvPr/>
        </p:nvSpPr>
        <p:spPr>
          <a:xfrm>
            <a:off x="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>
              <a:lnSpc>
                <a:spcPct val="100000"/>
              </a:lnSpc>
            </a:pPr>
            <a:r>
              <a:rPr lang="en-US" sz="12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A.A 2014/1025</a:t>
            </a:r>
          </a:p>
        </p:txBody>
      </p:sp>
      <p:sp>
        <p:nvSpPr>
          <p:cNvPr id="316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r">
              <a:lnSpc>
                <a:spcPct val="100000"/>
              </a:lnSpc>
            </a:pPr>
            <a:fld id="{7B762ABF-6095-4313-B396-D5149351F534}" type="slidenum">
              <a:rPr lang="en-US" sz="12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10</a:t>
            </a:fld>
            <a:endParaRPr lang="en-US" sz="12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+mn-lt"/>
              <a:ea typeface="+mn-ea"/>
            </a:endParaRPr>
          </a:p>
        </p:txBody>
      </p:sp>
      <p:sp>
        <p:nvSpPr>
          <p:cNvPr id="317" name="CustomShape 3"/>
          <p:cNvSpPr/>
          <p:nvPr/>
        </p:nvSpPr>
        <p:spPr>
          <a:xfrm>
            <a:off x="0" y="10156680"/>
            <a:ext cx="3277800" cy="5331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0" tIns="0" rIns="0" bIns="0" anchor="b"/>
          <a:lstStyle/>
          <a:p>
            <a:pPr>
              <a:lnSpc>
                <a:spcPct val="93000"/>
              </a:lnSpc>
            </a:pPr>
            <a:r>
              <a:rPr lang="en-US" sz="14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roid Sans Fallback"/>
              </a:rPr>
              <a:t>A.A 2014/1025</a:t>
            </a:r>
          </a:p>
        </p:txBody>
      </p:sp>
      <p:sp>
        <p:nvSpPr>
          <p:cNvPr id="318" name="CustomShape 4"/>
          <p:cNvSpPr/>
          <p:nvPr/>
        </p:nvSpPr>
        <p:spPr>
          <a:xfrm>
            <a:off x="4280040" y="10156680"/>
            <a:ext cx="3277800" cy="53316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0" tIns="0" rIns="0" bIns="0" anchor="b"/>
          <a:lstStyle/>
          <a:p>
            <a:pPr algn="r">
              <a:lnSpc>
                <a:spcPct val="93000"/>
              </a:lnSpc>
            </a:pPr>
            <a:fld id="{A912F04F-D80A-4F79-9C60-5905FA7F341B}" type="slidenum">
              <a:rPr lang="en-US" sz="14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Droid Sans Fallback"/>
              </a:rPr>
              <a:t>10</a:t>
            </a:fld>
            <a:endParaRPr lang="en-US" sz="14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  <a:ea typeface="Droid Sans Fallback"/>
            </a:endParaRPr>
          </a:p>
        </p:txBody>
      </p:sp>
      <p:sp>
        <p:nvSpPr>
          <p:cNvPr id="319" name="CustomShape 5"/>
          <p:cNvSpPr/>
          <p:nvPr/>
        </p:nvSpPr>
        <p:spPr>
          <a:xfrm>
            <a:off x="755640" y="5078520"/>
            <a:ext cx="6048000" cy="481140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7614635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it-IT" smtClean="0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45763-5BD4-43ED-9A72-CDB8E43F292A}" type="datetimeFigureOut">
              <a:rPr lang="it-IT" smtClean="0"/>
              <a:t>13/10/16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DA7A5-B6B1-4056-B93B-627355EE6945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230600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45763-5BD4-43ED-9A72-CDB8E43F292A}" type="datetimeFigureOut">
              <a:rPr lang="it-IT" smtClean="0"/>
              <a:t>13/10/16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DA7A5-B6B1-4056-B93B-627355EE6945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197888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it-IT" smtClean="0"/>
              <a:t>Fare clic per modificare lo stile del titolo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45763-5BD4-43ED-9A72-CDB8E43F292A}" type="datetimeFigureOut">
              <a:rPr lang="it-IT" smtClean="0"/>
              <a:t>13/10/16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DA7A5-B6B1-4056-B93B-627355EE6945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416226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/>
          </a:p>
        </p:txBody>
      </p:sp>
      <p:sp>
        <p:nvSpPr>
          <p:cNvPr id="7" name="PlaceHolder 2"/>
          <p:cNvSpPr>
            <a:spLocks noGrp="1"/>
          </p:cNvSpPr>
          <p:nvPr>
            <p:ph type="subTitle"/>
          </p:nvPr>
        </p:nvSpPr>
        <p:spPr>
          <a:xfrm>
            <a:off x="1523880" y="3602160"/>
            <a:ext cx="9143640" cy="1655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/>
          </a:p>
        </p:txBody>
      </p:sp>
    </p:spTree>
    <p:extLst>
      <p:ext uri="{BB962C8B-B14F-4D97-AF65-F5344CB8AC3E}">
        <p14:creationId xmlns:p14="http://schemas.microsoft.com/office/powerpoint/2010/main" val="13710869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45763-5BD4-43ED-9A72-CDB8E43F292A}" type="datetimeFigureOut">
              <a:rPr lang="it-IT" smtClean="0"/>
              <a:t>13/10/16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DA7A5-B6B1-4056-B93B-627355EE6945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880060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45763-5BD4-43ED-9A72-CDB8E43F292A}" type="datetimeFigureOut">
              <a:rPr lang="it-IT" smtClean="0"/>
              <a:t>13/10/16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DA7A5-B6B1-4056-B93B-627355EE6945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24079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45763-5BD4-43ED-9A72-CDB8E43F292A}" type="datetimeFigureOut">
              <a:rPr lang="it-IT" smtClean="0"/>
              <a:t>13/10/16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DA7A5-B6B1-4056-B93B-627355EE6945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119466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45763-5BD4-43ED-9A72-CDB8E43F292A}" type="datetimeFigureOut">
              <a:rPr lang="it-IT" smtClean="0"/>
              <a:t>13/10/16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DA7A5-B6B1-4056-B93B-627355EE6945}" type="slidenum">
              <a:rPr lang="it-IT" smtClean="0"/>
              <a:t>‹n.›</a:t>
            </a:fld>
            <a:endParaRPr lang="it-IT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57447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45763-5BD4-43ED-9A72-CDB8E43F292A}" type="datetimeFigureOut">
              <a:rPr lang="it-IT" smtClean="0"/>
              <a:t>13/10/16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DA7A5-B6B1-4056-B93B-627355EE6945}" type="slidenum">
              <a:rPr lang="it-IT" smtClean="0"/>
              <a:t>‹n.›</a:t>
            </a:fld>
            <a:endParaRPr lang="it-IT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2438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45763-5BD4-43ED-9A72-CDB8E43F292A}" type="datetimeFigureOut">
              <a:rPr lang="it-IT" smtClean="0"/>
              <a:t>13/10/16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DA7A5-B6B1-4056-B93B-627355EE6945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230232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45763-5BD4-43ED-9A72-CDB8E43F292A}" type="datetimeFigureOut">
              <a:rPr lang="it-IT" smtClean="0"/>
              <a:t>13/10/16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DA7A5-B6B1-4056-B93B-627355EE6945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289052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 smtClean="0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45763-5BD4-43ED-9A72-CDB8E43F292A}" type="datetimeFigureOut">
              <a:rPr lang="it-IT" smtClean="0"/>
              <a:t>13/10/16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3DA7A5-B6B1-4056-B93B-627355EE6945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151180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4BD45763-5BD4-43ED-9A72-CDB8E43F292A}" type="datetimeFigureOut">
              <a:rPr lang="it-IT" smtClean="0"/>
              <a:t>13/10/16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3DA7A5-B6B1-4056-B93B-627355EE6945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033610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5" r:id="rId1"/>
    <p:sldLayoutId id="2147483946" r:id="rId2"/>
    <p:sldLayoutId id="2147483947" r:id="rId3"/>
    <p:sldLayoutId id="2147483948" r:id="rId4"/>
    <p:sldLayoutId id="2147483949" r:id="rId5"/>
    <p:sldLayoutId id="2147483950" r:id="rId6"/>
    <p:sldLayoutId id="2147483951" r:id="rId7"/>
    <p:sldLayoutId id="2147483952" r:id="rId8"/>
    <p:sldLayoutId id="2147483953" r:id="rId9"/>
    <p:sldLayoutId id="2147483954" r:id="rId10"/>
    <p:sldLayoutId id="2147483955" r:id="rId11"/>
    <p:sldLayoutId id="214748395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41.png"/><Relationship Id="rId7" Type="http://schemas.openxmlformats.org/officeDocument/2006/relationships/image" Target="../media/image42.png"/><Relationship Id="rId8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jpg"/><Relationship Id="rId5" Type="http://schemas.openxmlformats.org/officeDocument/2006/relationships/image" Target="../media/image4.jpe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10.jp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3.xml"/><Relationship Id="rId5" Type="http://schemas.openxmlformats.org/officeDocument/2006/relationships/image" Target="../media/image4.jpe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11.png"/><Relationship Id="rId9" Type="http://schemas.openxmlformats.org/officeDocument/2006/relationships/image" Target="../media/image12.png"/><Relationship Id="rId10" Type="http://schemas.openxmlformats.org/officeDocument/2006/relationships/image" Target="../media/image13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4.jpe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13.png"/><Relationship Id="rId9" Type="http://schemas.openxmlformats.org/officeDocument/2006/relationships/image" Target="../media/image16.jpg"/><Relationship Id="rId10" Type="http://schemas.openxmlformats.org/officeDocument/2006/relationships/image" Target="../media/image17.png"/><Relationship Id="rId11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3.jpg"/><Relationship Id="rId12" Type="http://schemas.openxmlformats.org/officeDocument/2006/relationships/image" Target="../media/image24.jpg"/><Relationship Id="rId13" Type="http://schemas.openxmlformats.org/officeDocument/2006/relationships/image" Target="../media/image25.jpg"/><Relationship Id="rId14" Type="http://schemas.openxmlformats.org/officeDocument/2006/relationships/image" Target="../media/image26.jpg"/><Relationship Id="rId15" Type="http://schemas.openxmlformats.org/officeDocument/2006/relationships/image" Target="../media/image27.png"/><Relationship Id="rId16" Type="http://schemas.openxmlformats.org/officeDocument/2006/relationships/image" Target="../media/image28.png"/><Relationship Id="rId17" Type="http://schemas.openxmlformats.org/officeDocument/2006/relationships/image" Target="../media/image29.png"/><Relationship Id="rId18" Type="http://schemas.openxmlformats.org/officeDocument/2006/relationships/image" Target="../media/image30.png"/><Relationship Id="rId19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Relationship Id="rId4" Type="http://schemas.openxmlformats.org/officeDocument/2006/relationships/image" Target="../media/image4.jpe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19.png"/><Relationship Id="rId8" Type="http://schemas.openxmlformats.org/officeDocument/2006/relationships/image" Target="../media/image20.jpg"/><Relationship Id="rId9" Type="http://schemas.openxmlformats.org/officeDocument/2006/relationships/image" Target="../media/image21.jpg"/><Relationship Id="rId10" Type="http://schemas.openxmlformats.org/officeDocument/2006/relationships/image" Target="../media/image22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32.png"/><Relationship Id="rId7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34.jpg"/><Relationship Id="rId7" Type="http://schemas.openxmlformats.org/officeDocument/2006/relationships/image" Target="../media/image35.jpg"/><Relationship Id="rId8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37.png"/><Relationship Id="rId7" Type="http://schemas.openxmlformats.org/officeDocument/2006/relationships/image" Target="../media/image38.png"/><Relationship Id="rId8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174600" y="140400"/>
            <a:ext cx="4011120" cy="1080720"/>
          </a:xfrm>
          <a:prstGeom prst="rect">
            <a:avLst/>
          </a:prstGeom>
          <a:ln>
            <a:noFill/>
          </a:ln>
        </p:spPr>
      </p:pic>
      <p:pic>
        <p:nvPicPr>
          <p:cNvPr id="85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4562640" y="85680"/>
            <a:ext cx="3066840" cy="1190160"/>
          </a:xfrm>
          <a:prstGeom prst="rect">
            <a:avLst/>
          </a:prstGeom>
          <a:ln>
            <a:noFill/>
          </a:ln>
        </p:spPr>
      </p:pic>
      <p:sp>
        <p:nvSpPr>
          <p:cNvPr id="86" name="Line 1"/>
          <p:cNvSpPr/>
          <p:nvPr/>
        </p:nvSpPr>
        <p:spPr>
          <a:xfrm flipV="1">
            <a:off x="0" y="1363320"/>
            <a:ext cx="12191760" cy="504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  <a:effectLst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/>
        </p:style>
      </p:sp>
      <p:sp>
        <p:nvSpPr>
          <p:cNvPr id="87" name="CustomShape 2"/>
          <p:cNvSpPr/>
          <p:nvPr/>
        </p:nvSpPr>
        <p:spPr>
          <a:xfrm>
            <a:off x="1499760" y="1883520"/>
            <a:ext cx="9318494" cy="4620311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800" b="1" strike="noStrike" spc="-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FF"/>
                  </a:solidFill>
                </a:uFill>
                <a:latin typeface="Calibri"/>
              </a:rPr>
              <a:t>ESTRAZIONE DI SPIGOLI IN IMMAGINI MEDIANTE L’ALGORITMO DI HARRIS</a:t>
            </a:r>
            <a:endParaRPr lang="en-US" sz="2800" b="1" strike="noStrike" spc="-1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</a:pPr>
            <a:endParaRPr lang="en-US" sz="2800" b="1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</a:pPr>
            <a:endParaRPr lang="en-US" sz="2800" b="1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</a:pPr>
            <a:r>
              <a:rPr lang="en-US" sz="200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Relatore</a:t>
            </a:r>
            <a:r>
              <a:rPr lang="en-US" sz="20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: </a:t>
            </a:r>
          </a:p>
          <a:p>
            <a:pPr>
              <a:lnSpc>
                <a:spcPct val="100000"/>
              </a:lnSpc>
            </a:pPr>
            <a:r>
              <a:rPr lang="en-US" sz="20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Prof. </a:t>
            </a:r>
            <a:r>
              <a:rPr lang="en-US" sz="200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Ing</a:t>
            </a:r>
            <a:r>
              <a:rPr lang="en-US" sz="20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. Riccardo </a:t>
            </a:r>
            <a:r>
              <a:rPr lang="en-US" sz="200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Raheli</a:t>
            </a:r>
            <a:endParaRPr lang="en-US" sz="200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</a:pPr>
            <a:endParaRPr lang="en-US" sz="200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</a:pPr>
            <a:r>
              <a:rPr lang="en-US" sz="200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Correlatore</a:t>
            </a:r>
            <a:r>
              <a:rPr lang="en-US" sz="20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:</a:t>
            </a:r>
          </a:p>
          <a:p>
            <a:pPr>
              <a:lnSpc>
                <a:spcPct val="100000"/>
              </a:lnSpc>
            </a:pPr>
            <a:r>
              <a:rPr lang="en-US" sz="200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Dott</a:t>
            </a:r>
            <a:r>
              <a:rPr lang="en-US" sz="20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. </a:t>
            </a:r>
            <a:r>
              <a:rPr lang="en-US" sz="200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Ing</a:t>
            </a:r>
            <a:r>
              <a:rPr lang="en-US" sz="20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. Carlo </a:t>
            </a:r>
            <a:r>
              <a:rPr lang="en-US" sz="200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Tripodi</a:t>
            </a:r>
            <a:endParaRPr lang="en-US" sz="200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</a:pPr>
            <a:endParaRPr lang="en-US" sz="200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algn="r">
              <a:lnSpc>
                <a:spcPct val="100000"/>
              </a:lnSpc>
            </a:pPr>
            <a:r>
              <a:rPr lang="en-US" sz="20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							</a:t>
            </a:r>
            <a:r>
              <a:rPr lang="en-US" sz="200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Tesi</a:t>
            </a:r>
            <a:r>
              <a:rPr lang="en-US" sz="20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di </a:t>
            </a:r>
            <a:r>
              <a:rPr lang="en-US" sz="20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</a:t>
            </a:r>
            <a:r>
              <a:rPr lang="en-US" sz="200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aurea</a:t>
            </a:r>
            <a:r>
              <a:rPr lang="en-US" sz="200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lang="en-US" sz="20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di:</a:t>
            </a:r>
          </a:p>
          <a:p>
            <a:pPr algn="r">
              <a:lnSpc>
                <a:spcPct val="100000"/>
              </a:lnSpc>
            </a:pPr>
            <a:r>
              <a:rPr lang="en-US" sz="2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Leonardo Tanzi</a:t>
            </a:r>
            <a:endParaRPr lang="en-US" sz="200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algn="r">
              <a:lnSpc>
                <a:spcPct val="100000"/>
              </a:lnSpc>
            </a:pPr>
            <a:endParaRPr lang="en-US" sz="200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algn="ctr">
              <a:lnSpc>
                <a:spcPct val="100000"/>
              </a:lnSpc>
            </a:pPr>
            <a:r>
              <a:rPr lang="en-US" sz="20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Anno </a:t>
            </a:r>
            <a:r>
              <a:rPr lang="en-US" sz="200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Accademico</a:t>
            </a:r>
            <a:r>
              <a:rPr lang="en-US" sz="20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lang="en-US" sz="200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2015/2016</a:t>
            </a:r>
            <a:endParaRPr lang="en-US" sz="200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88" name="Picture 3"/>
          <p:cNvPicPr/>
          <p:nvPr/>
        </p:nvPicPr>
        <p:blipFill>
          <a:blip r:embed="rId4"/>
          <a:stretch>
            <a:fillRect/>
          </a:stretch>
        </p:blipFill>
        <p:spPr>
          <a:xfrm>
            <a:off x="8498160" y="262800"/>
            <a:ext cx="2978280" cy="864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7431480" y="93960"/>
            <a:ext cx="2356560" cy="914400"/>
          </a:xfrm>
          <a:prstGeom prst="rect">
            <a:avLst/>
          </a:prstGeom>
          <a:ln>
            <a:noFill/>
          </a:ln>
        </p:spPr>
      </p:pic>
      <p:sp>
        <p:nvSpPr>
          <p:cNvPr id="134" name="CustomShape 1"/>
          <p:cNvSpPr/>
          <p:nvPr/>
        </p:nvSpPr>
        <p:spPr>
          <a:xfrm>
            <a:off x="1980000" y="6247440"/>
            <a:ext cx="2128320" cy="4705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0" tIns="0" rIns="0" bIns="0"/>
          <a:lstStyle/>
          <a:p>
            <a:pPr>
              <a:lnSpc>
                <a:spcPct val="93000"/>
              </a:lnSpc>
            </a:pPr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roid Sans Fallback"/>
              </a:rPr>
              <a:t>Leonardo Tanzi</a:t>
            </a:r>
          </a:p>
        </p:txBody>
      </p:sp>
      <p:sp>
        <p:nvSpPr>
          <p:cNvPr id="135" name="CustomShape 2"/>
          <p:cNvSpPr/>
          <p:nvPr/>
        </p:nvSpPr>
        <p:spPr>
          <a:xfrm>
            <a:off x="4651560" y="6247440"/>
            <a:ext cx="2897280" cy="4705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0" tIns="0" rIns="0" bIns="0"/>
          <a:lstStyle/>
          <a:p>
            <a:pPr algn="ctr">
              <a:lnSpc>
                <a:spcPct val="93000"/>
              </a:lnSpc>
            </a:pPr>
            <a:r>
              <a:rPr lang="en-US" sz="16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roid Sans Fallback"/>
              </a:rPr>
              <a:t>A.A </a:t>
            </a:r>
            <a:r>
              <a:rPr lang="en-US" sz="160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roid Sans Fallback"/>
              </a:rPr>
              <a:t>2015/2016</a:t>
            </a:r>
          </a:p>
        </p:txBody>
      </p:sp>
      <p:sp>
        <p:nvSpPr>
          <p:cNvPr id="136" name="CustomShape 3"/>
          <p:cNvSpPr/>
          <p:nvPr/>
        </p:nvSpPr>
        <p:spPr>
          <a:xfrm>
            <a:off x="8079120" y="6247440"/>
            <a:ext cx="2128320" cy="4705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0" tIns="0" rIns="0" bIns="0"/>
          <a:lstStyle/>
          <a:p>
            <a:pPr algn="r">
              <a:lnSpc>
                <a:spcPct val="93000"/>
              </a:lnSpc>
            </a:pPr>
            <a:fld id="{763D14B9-EE72-4BEB-8D26-24C01FB2F06F}" type="slidenum">
              <a:rPr lang="en-US" sz="16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roid Sans Fallback"/>
              </a:rPr>
              <a:t>10</a:t>
            </a:fld>
            <a:endParaRPr lang="en-US" sz="16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 Light"/>
              <a:ea typeface="Droid Sans Fallback"/>
            </a:endParaRPr>
          </a:p>
        </p:txBody>
      </p:sp>
      <p:pic>
        <p:nvPicPr>
          <p:cNvPr id="138" name="Picture 12"/>
          <p:cNvPicPr/>
          <p:nvPr/>
        </p:nvPicPr>
        <p:blipFill>
          <a:blip r:embed="rId4"/>
          <a:stretch>
            <a:fillRect/>
          </a:stretch>
        </p:blipFill>
        <p:spPr>
          <a:xfrm>
            <a:off x="9723600" y="158760"/>
            <a:ext cx="2429280" cy="705600"/>
          </a:xfrm>
          <a:prstGeom prst="rect">
            <a:avLst/>
          </a:prstGeom>
          <a:ln>
            <a:noFill/>
          </a:ln>
        </p:spPr>
      </p:pic>
      <p:pic>
        <p:nvPicPr>
          <p:cNvPr id="139" name="Picture 14"/>
          <p:cNvPicPr/>
          <p:nvPr/>
        </p:nvPicPr>
        <p:blipFill>
          <a:blip r:embed="rId5"/>
          <a:stretch>
            <a:fillRect/>
          </a:stretch>
        </p:blipFill>
        <p:spPr>
          <a:xfrm>
            <a:off x="5014440" y="227160"/>
            <a:ext cx="2495520" cy="559440"/>
          </a:xfrm>
          <a:prstGeom prst="rect">
            <a:avLst/>
          </a:prstGeom>
          <a:ln>
            <a:noFill/>
          </a:ln>
        </p:spPr>
      </p:pic>
      <p:sp>
        <p:nvSpPr>
          <p:cNvPr id="140" name="CustomShape 5"/>
          <p:cNvSpPr/>
          <p:nvPr/>
        </p:nvSpPr>
        <p:spPr>
          <a:xfrm>
            <a:off x="419040" y="-54000"/>
            <a:ext cx="4556160" cy="11257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0" tIns="10440" rIns="0" bIns="0" anchor="ctr"/>
          <a:lstStyle/>
          <a:p>
            <a:pPr>
              <a:lnSpc>
                <a:spcPct val="97000"/>
              </a:lnSpc>
            </a:pPr>
            <a:r>
              <a:rPr lang="en-US" sz="2400" i="1" strike="noStrike" spc="-1" dirty="0" err="1" smtClean="0">
                <a:solidFill>
                  <a:srgbClr val="444444"/>
                </a:solidFill>
                <a:uFill>
                  <a:solidFill>
                    <a:srgbClr val="FFFFFF"/>
                  </a:solidFill>
                </a:uFill>
                <a:latin typeface="Calibri"/>
                <a:ea typeface="Gill Sans"/>
              </a:rPr>
              <a:t>Algoritmo</a:t>
            </a:r>
            <a:r>
              <a:rPr lang="en-US" sz="2400" i="1" strike="noStrike" spc="-1" dirty="0" smtClean="0">
                <a:solidFill>
                  <a:srgbClr val="444444"/>
                </a:solidFill>
                <a:uFill>
                  <a:solidFill>
                    <a:srgbClr val="FFFFFF"/>
                  </a:solidFill>
                </a:uFill>
                <a:latin typeface="Calibri"/>
                <a:ea typeface="Gill Sans"/>
              </a:rPr>
              <a:t> di </a:t>
            </a:r>
            <a:r>
              <a:rPr lang="en-US" sz="2400" i="1" spc="-1" dirty="0" smtClean="0">
                <a:solidFill>
                  <a:srgbClr val="444444"/>
                </a:solidFill>
                <a:uFill>
                  <a:solidFill>
                    <a:srgbClr val="FFFFFF"/>
                  </a:solidFill>
                </a:uFill>
                <a:latin typeface="Calibri"/>
                <a:ea typeface="Gill Sans"/>
              </a:rPr>
              <a:t>Liang</a:t>
            </a:r>
            <a:r>
              <a:rPr lang="en-US" sz="2400" i="1" strike="noStrike" spc="-1" dirty="0" smtClean="0">
                <a:solidFill>
                  <a:srgbClr val="444444"/>
                </a:solidFill>
                <a:uFill>
                  <a:solidFill>
                    <a:srgbClr val="FFFFFF"/>
                  </a:solidFill>
                </a:uFill>
                <a:latin typeface="Calibri"/>
                <a:ea typeface="Gill Sans"/>
              </a:rPr>
              <a:t> con </a:t>
            </a:r>
            <a:r>
              <a:rPr lang="en-US" sz="2400" i="1" strike="noStrike" spc="-1" dirty="0" err="1" smtClean="0">
                <a:solidFill>
                  <a:srgbClr val="444444"/>
                </a:solidFill>
                <a:uFill>
                  <a:solidFill>
                    <a:srgbClr val="FFFFFF"/>
                  </a:solidFill>
                </a:uFill>
                <a:latin typeface="Calibri"/>
                <a:ea typeface="Gill Sans"/>
              </a:rPr>
              <a:t>iterazione</a:t>
            </a:r>
            <a:endParaRPr lang="en-US" sz="2400" i="1" strike="noStrike" spc="-1" dirty="0">
              <a:solidFill>
                <a:srgbClr val="444444"/>
              </a:solidFill>
              <a:uFill>
                <a:solidFill>
                  <a:srgbClr val="FFFFFF"/>
                </a:solidFill>
              </a:uFill>
              <a:latin typeface="Calibri"/>
              <a:ea typeface="Gill Sans"/>
            </a:endParaRPr>
          </a:p>
        </p:txBody>
      </p:sp>
      <p:sp>
        <p:nvSpPr>
          <p:cNvPr id="141" name="Line 6"/>
          <p:cNvSpPr/>
          <p:nvPr/>
        </p:nvSpPr>
        <p:spPr>
          <a:xfrm flipV="1">
            <a:off x="360" y="920160"/>
            <a:ext cx="12192120" cy="468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  <a:effectLst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/>
        </p:style>
      </p:sp>
      <p:sp>
        <p:nvSpPr>
          <p:cNvPr id="18" name="Line 6"/>
          <p:cNvSpPr/>
          <p:nvPr/>
        </p:nvSpPr>
        <p:spPr>
          <a:xfrm flipV="1">
            <a:off x="-120" y="6196680"/>
            <a:ext cx="12192120" cy="468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  <a:effectLst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/>
        </p:style>
      </p:sp>
      <p:pic>
        <p:nvPicPr>
          <p:cNvPr id="2" name="Immagine 1" descr="final copy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877" y="983464"/>
            <a:ext cx="11301009" cy="505811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7431480" y="93960"/>
            <a:ext cx="2356560" cy="914400"/>
          </a:xfrm>
          <a:prstGeom prst="rect">
            <a:avLst/>
          </a:prstGeom>
          <a:ln>
            <a:noFill/>
          </a:ln>
        </p:spPr>
      </p:pic>
      <p:sp>
        <p:nvSpPr>
          <p:cNvPr id="134" name="CustomShape 1"/>
          <p:cNvSpPr/>
          <p:nvPr/>
        </p:nvSpPr>
        <p:spPr>
          <a:xfrm>
            <a:off x="1980000" y="6247440"/>
            <a:ext cx="2128320" cy="4705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0" tIns="0" rIns="0" bIns="0"/>
          <a:lstStyle/>
          <a:p>
            <a:pPr>
              <a:lnSpc>
                <a:spcPct val="93000"/>
              </a:lnSpc>
            </a:pPr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roid Sans Fallback"/>
              </a:rPr>
              <a:t>Leonardo Tanzi</a:t>
            </a:r>
          </a:p>
        </p:txBody>
      </p:sp>
      <p:sp>
        <p:nvSpPr>
          <p:cNvPr id="135" name="CustomShape 2"/>
          <p:cNvSpPr/>
          <p:nvPr/>
        </p:nvSpPr>
        <p:spPr>
          <a:xfrm>
            <a:off x="4651560" y="6247440"/>
            <a:ext cx="2897280" cy="4705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0" tIns="0" rIns="0" bIns="0"/>
          <a:lstStyle/>
          <a:p>
            <a:pPr algn="ctr">
              <a:lnSpc>
                <a:spcPct val="93000"/>
              </a:lnSpc>
            </a:pPr>
            <a:r>
              <a:rPr lang="en-US" sz="16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roid Sans Fallback"/>
              </a:rPr>
              <a:t>A.A </a:t>
            </a:r>
            <a:r>
              <a:rPr lang="en-US" sz="160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roid Sans Fallback"/>
              </a:rPr>
              <a:t>2015/2016</a:t>
            </a:r>
          </a:p>
        </p:txBody>
      </p:sp>
      <p:sp>
        <p:nvSpPr>
          <p:cNvPr id="136" name="CustomShape 3"/>
          <p:cNvSpPr/>
          <p:nvPr/>
        </p:nvSpPr>
        <p:spPr>
          <a:xfrm>
            <a:off x="8079120" y="6247440"/>
            <a:ext cx="2128320" cy="4705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0" tIns="0" rIns="0" bIns="0"/>
          <a:lstStyle/>
          <a:p>
            <a:pPr algn="r">
              <a:lnSpc>
                <a:spcPct val="93000"/>
              </a:lnSpc>
            </a:pPr>
            <a:fld id="{763D14B9-EE72-4BEB-8D26-24C01FB2F06F}" type="slidenum">
              <a:rPr lang="en-US" sz="16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roid Sans Fallback"/>
              </a:rPr>
              <a:t>11</a:t>
            </a:fld>
            <a:endParaRPr lang="en-US" sz="16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 Light"/>
              <a:ea typeface="Droid Sans Fallback"/>
            </a:endParaRPr>
          </a:p>
        </p:txBody>
      </p:sp>
      <p:pic>
        <p:nvPicPr>
          <p:cNvPr id="138" name="Picture 12"/>
          <p:cNvPicPr/>
          <p:nvPr/>
        </p:nvPicPr>
        <p:blipFill>
          <a:blip r:embed="rId4"/>
          <a:stretch>
            <a:fillRect/>
          </a:stretch>
        </p:blipFill>
        <p:spPr>
          <a:xfrm>
            <a:off x="9723600" y="158760"/>
            <a:ext cx="2429280" cy="705600"/>
          </a:xfrm>
          <a:prstGeom prst="rect">
            <a:avLst/>
          </a:prstGeom>
          <a:ln>
            <a:noFill/>
          </a:ln>
        </p:spPr>
      </p:pic>
      <p:pic>
        <p:nvPicPr>
          <p:cNvPr id="139" name="Picture 14"/>
          <p:cNvPicPr/>
          <p:nvPr/>
        </p:nvPicPr>
        <p:blipFill>
          <a:blip r:embed="rId5"/>
          <a:stretch>
            <a:fillRect/>
          </a:stretch>
        </p:blipFill>
        <p:spPr>
          <a:xfrm>
            <a:off x="5014440" y="227160"/>
            <a:ext cx="2495520" cy="559440"/>
          </a:xfrm>
          <a:prstGeom prst="rect">
            <a:avLst/>
          </a:prstGeom>
          <a:ln>
            <a:noFill/>
          </a:ln>
        </p:spPr>
      </p:pic>
      <p:sp>
        <p:nvSpPr>
          <p:cNvPr id="140" name="CustomShape 5"/>
          <p:cNvSpPr/>
          <p:nvPr/>
        </p:nvSpPr>
        <p:spPr>
          <a:xfrm>
            <a:off x="419040" y="-54000"/>
            <a:ext cx="4556160" cy="11257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0" tIns="10440" rIns="0" bIns="0" anchor="ctr"/>
          <a:lstStyle/>
          <a:p>
            <a:pPr>
              <a:lnSpc>
                <a:spcPct val="97000"/>
              </a:lnSpc>
            </a:pPr>
            <a:r>
              <a:rPr lang="en-US" sz="3200" i="1" strike="noStrike" spc="-1" dirty="0" err="1" smtClean="0">
                <a:solidFill>
                  <a:srgbClr val="444444"/>
                </a:solidFill>
                <a:uFill>
                  <a:solidFill>
                    <a:srgbClr val="FFFFFF"/>
                  </a:solidFill>
                </a:uFill>
                <a:latin typeface="Calibri"/>
                <a:ea typeface="Gill Sans"/>
              </a:rPr>
              <a:t>Conclusioni</a:t>
            </a:r>
            <a:endParaRPr lang="en-US" sz="3200" i="1" strike="noStrike" spc="-1" dirty="0">
              <a:solidFill>
                <a:srgbClr val="444444"/>
              </a:solidFill>
              <a:uFill>
                <a:solidFill>
                  <a:srgbClr val="FFFFFF"/>
                </a:solidFill>
              </a:uFill>
              <a:latin typeface="Calibri"/>
              <a:ea typeface="Gill Sans"/>
            </a:endParaRPr>
          </a:p>
        </p:txBody>
      </p:sp>
      <p:sp>
        <p:nvSpPr>
          <p:cNvPr id="141" name="Line 6"/>
          <p:cNvSpPr/>
          <p:nvPr/>
        </p:nvSpPr>
        <p:spPr>
          <a:xfrm flipV="1">
            <a:off x="360" y="920160"/>
            <a:ext cx="12192120" cy="468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  <a:effectLst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/>
        </p:style>
      </p:sp>
      <p:sp>
        <p:nvSpPr>
          <p:cNvPr id="18" name="Line 6"/>
          <p:cNvSpPr/>
          <p:nvPr/>
        </p:nvSpPr>
        <p:spPr>
          <a:xfrm flipV="1">
            <a:off x="-120" y="6196680"/>
            <a:ext cx="12192120" cy="468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  <a:effectLst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/>
        </p:style>
      </p:sp>
      <p:sp>
        <p:nvSpPr>
          <p:cNvPr id="2" name="CasellaDiTesto 1"/>
          <p:cNvSpPr txBox="1"/>
          <p:nvPr/>
        </p:nvSpPr>
        <p:spPr>
          <a:xfrm>
            <a:off x="394092" y="1113413"/>
            <a:ext cx="591735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 smtClean="0"/>
              <a:t>In questo lavoro di tesi:</a:t>
            </a:r>
          </a:p>
          <a:p>
            <a:endParaRPr lang="it-IT" sz="2400" dirty="0" smtClean="0"/>
          </a:p>
          <a:p>
            <a:pPr marL="285750" indent="-285750">
              <a:buFont typeface="Wingdings" charset="2"/>
              <a:buChar char="v"/>
            </a:pPr>
            <a:r>
              <a:rPr lang="it-IT" sz="2400" dirty="0"/>
              <a:t> </a:t>
            </a:r>
            <a:r>
              <a:rPr lang="it-IT" sz="2400" dirty="0" smtClean="0"/>
              <a:t>Si è studiato l’algoritmo di Harris applicandolo su diverse immagini</a:t>
            </a:r>
          </a:p>
        </p:txBody>
      </p:sp>
      <p:sp>
        <p:nvSpPr>
          <p:cNvPr id="4" name="CasellaDiTesto 3"/>
          <p:cNvSpPr txBox="1"/>
          <p:nvPr/>
        </p:nvSpPr>
        <p:spPr>
          <a:xfrm>
            <a:off x="388788" y="3096952"/>
            <a:ext cx="60004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v"/>
            </a:pPr>
            <a:r>
              <a:rPr lang="it-IT" sz="2400" dirty="0" smtClean="0"/>
              <a:t> Si è </a:t>
            </a:r>
            <a:r>
              <a:rPr lang="it-IT" sz="2400" dirty="0"/>
              <a:t>cercato di migliorarlo attraverso un algoritmo di sub-</a:t>
            </a:r>
            <a:r>
              <a:rPr lang="it-IT" sz="2400" dirty="0" smtClean="0"/>
              <a:t>pixel </a:t>
            </a:r>
            <a:endParaRPr lang="it-IT" sz="2400" dirty="0"/>
          </a:p>
        </p:txBody>
      </p:sp>
      <p:sp>
        <p:nvSpPr>
          <p:cNvPr id="5" name="CasellaDiTesto 4"/>
          <p:cNvSpPr txBox="1"/>
          <p:nvPr/>
        </p:nvSpPr>
        <p:spPr>
          <a:xfrm>
            <a:off x="427666" y="4289084"/>
            <a:ext cx="5702350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v"/>
            </a:pPr>
            <a:r>
              <a:rPr lang="it-IT" sz="2400" dirty="0" smtClean="0"/>
              <a:t> Si è infine </a:t>
            </a:r>
            <a:r>
              <a:rPr lang="it-IT" sz="2400" dirty="0"/>
              <a:t>cercato di migliorare ulteriormente </a:t>
            </a:r>
            <a:r>
              <a:rPr lang="it-IT" sz="2400" dirty="0" smtClean="0"/>
              <a:t>l’algoritmo di sub-pixel sfruttando </a:t>
            </a:r>
            <a:r>
              <a:rPr lang="it-IT" sz="2400" dirty="0"/>
              <a:t>un meccanismo di </a:t>
            </a:r>
            <a:r>
              <a:rPr lang="it-IT" sz="2400" dirty="0" smtClean="0"/>
              <a:t>iterazione</a:t>
            </a:r>
            <a:endParaRPr lang="it-IT" sz="2400" dirty="0"/>
          </a:p>
        </p:txBody>
      </p:sp>
      <p:pic>
        <p:nvPicPr>
          <p:cNvPr id="6" name="Immagine 5" descr="harris4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0972" y="1262422"/>
            <a:ext cx="4954690" cy="4801903"/>
          </a:xfrm>
          <a:prstGeom prst="rect">
            <a:avLst/>
          </a:prstGeom>
        </p:spPr>
      </p:pic>
      <p:pic>
        <p:nvPicPr>
          <p:cNvPr id="7" name="Immagine 6" descr="conlusione2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2298" y="1645660"/>
            <a:ext cx="5708264" cy="3861473"/>
          </a:xfrm>
          <a:prstGeom prst="rect">
            <a:avLst/>
          </a:prstGeom>
        </p:spPr>
      </p:pic>
      <p:pic>
        <p:nvPicPr>
          <p:cNvPr id="8" name="Immagine 7" descr="conclusion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8498" y="1606786"/>
            <a:ext cx="5893502" cy="3970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913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174600" y="140400"/>
            <a:ext cx="4011120" cy="1080720"/>
          </a:xfrm>
          <a:prstGeom prst="rect">
            <a:avLst/>
          </a:prstGeom>
          <a:ln>
            <a:noFill/>
          </a:ln>
        </p:spPr>
      </p:pic>
      <p:pic>
        <p:nvPicPr>
          <p:cNvPr id="85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4562640" y="85680"/>
            <a:ext cx="3066840" cy="1190160"/>
          </a:xfrm>
          <a:prstGeom prst="rect">
            <a:avLst/>
          </a:prstGeom>
          <a:ln>
            <a:noFill/>
          </a:ln>
        </p:spPr>
      </p:pic>
      <p:sp>
        <p:nvSpPr>
          <p:cNvPr id="86" name="Line 1"/>
          <p:cNvSpPr/>
          <p:nvPr/>
        </p:nvSpPr>
        <p:spPr>
          <a:xfrm flipV="1">
            <a:off x="0" y="1363320"/>
            <a:ext cx="12191760" cy="504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  <a:effectLst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/>
        </p:style>
      </p:sp>
      <p:sp>
        <p:nvSpPr>
          <p:cNvPr id="87" name="CustomShape 2"/>
          <p:cNvSpPr/>
          <p:nvPr/>
        </p:nvSpPr>
        <p:spPr>
          <a:xfrm>
            <a:off x="1499760" y="1883520"/>
            <a:ext cx="9318494" cy="4620311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800" b="1" strike="noStrike" spc="-1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FFFFFF"/>
                  </a:solidFill>
                </a:uFill>
                <a:latin typeface="Calibri"/>
              </a:rPr>
              <a:t>ESTRAZIONE DI SPIGOLI IN IMMAGINI MEDIANTE L’ALGORITMO DI HARRIS</a:t>
            </a:r>
            <a:endParaRPr lang="en-US" sz="2800" b="1" strike="noStrike" spc="-1" dirty="0">
              <a:solidFill>
                <a:srgbClr val="0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</a:pPr>
            <a:endParaRPr lang="en-US" sz="2800" b="1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</a:pPr>
            <a:endParaRPr lang="en-US" sz="2800" b="1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</a:pPr>
            <a:r>
              <a:rPr lang="en-US" sz="200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Relatore</a:t>
            </a:r>
            <a:r>
              <a:rPr lang="en-US" sz="20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: </a:t>
            </a:r>
          </a:p>
          <a:p>
            <a:pPr>
              <a:lnSpc>
                <a:spcPct val="100000"/>
              </a:lnSpc>
            </a:pPr>
            <a:r>
              <a:rPr lang="en-US" sz="20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Prof. </a:t>
            </a:r>
            <a:r>
              <a:rPr lang="en-US" sz="200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Ing</a:t>
            </a:r>
            <a:r>
              <a:rPr lang="en-US" sz="20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. Riccardo </a:t>
            </a:r>
            <a:r>
              <a:rPr lang="en-US" sz="200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Raheli</a:t>
            </a:r>
            <a:endParaRPr lang="en-US" sz="200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</a:pPr>
            <a:endParaRPr lang="en-US" sz="200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</a:pPr>
            <a:r>
              <a:rPr lang="en-US" sz="200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Correlatore</a:t>
            </a:r>
            <a:r>
              <a:rPr lang="en-US" sz="20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:</a:t>
            </a:r>
          </a:p>
          <a:p>
            <a:pPr>
              <a:lnSpc>
                <a:spcPct val="100000"/>
              </a:lnSpc>
            </a:pPr>
            <a:r>
              <a:rPr lang="en-US" sz="200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Dott</a:t>
            </a:r>
            <a:r>
              <a:rPr lang="en-US" sz="20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. </a:t>
            </a:r>
            <a:r>
              <a:rPr lang="en-US" sz="200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Ing</a:t>
            </a:r>
            <a:r>
              <a:rPr lang="en-US" sz="20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. Carlo </a:t>
            </a:r>
            <a:r>
              <a:rPr lang="en-US" sz="200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Tripodi</a:t>
            </a:r>
            <a:endParaRPr lang="en-US" sz="200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>
              <a:lnSpc>
                <a:spcPct val="100000"/>
              </a:lnSpc>
            </a:pPr>
            <a:endParaRPr lang="en-US" sz="200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algn="r">
              <a:lnSpc>
                <a:spcPct val="100000"/>
              </a:lnSpc>
            </a:pPr>
            <a:r>
              <a:rPr lang="en-US" sz="20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							</a:t>
            </a:r>
            <a:r>
              <a:rPr lang="en-US" sz="200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Tesi</a:t>
            </a:r>
            <a:r>
              <a:rPr lang="en-US" sz="20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di </a:t>
            </a:r>
            <a:r>
              <a:rPr lang="en-US" sz="20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</a:t>
            </a:r>
            <a:r>
              <a:rPr lang="en-US" sz="2000" strike="noStrike" spc="-1" dirty="0" err="1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aurea</a:t>
            </a:r>
            <a:r>
              <a:rPr lang="en-US" sz="200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lang="en-US" sz="20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di:</a:t>
            </a:r>
          </a:p>
          <a:p>
            <a:pPr algn="r">
              <a:lnSpc>
                <a:spcPct val="100000"/>
              </a:lnSpc>
            </a:pPr>
            <a:r>
              <a:rPr lang="en-US" sz="20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Leonardo Tanzi</a:t>
            </a:r>
            <a:endParaRPr lang="en-US" sz="200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algn="r">
              <a:lnSpc>
                <a:spcPct val="100000"/>
              </a:lnSpc>
            </a:pPr>
            <a:endParaRPr lang="en-US" sz="200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algn="ctr">
              <a:lnSpc>
                <a:spcPct val="100000"/>
              </a:lnSpc>
            </a:pPr>
            <a:r>
              <a:rPr lang="en-US" sz="20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Anno </a:t>
            </a:r>
            <a:r>
              <a:rPr lang="en-US" sz="200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Accademico</a:t>
            </a:r>
            <a:r>
              <a:rPr lang="en-US" sz="20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lang="en-US" sz="200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2015/2016</a:t>
            </a:r>
            <a:endParaRPr lang="en-US" sz="200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88" name="Picture 3"/>
          <p:cNvPicPr/>
          <p:nvPr/>
        </p:nvPicPr>
        <p:blipFill>
          <a:blip r:embed="rId4"/>
          <a:stretch>
            <a:fillRect/>
          </a:stretch>
        </p:blipFill>
        <p:spPr>
          <a:xfrm>
            <a:off x="8498160" y="262800"/>
            <a:ext cx="2978280" cy="864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71982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7431480" y="93960"/>
            <a:ext cx="2356560" cy="914400"/>
          </a:xfrm>
          <a:prstGeom prst="rect">
            <a:avLst/>
          </a:prstGeom>
          <a:ln>
            <a:noFill/>
          </a:ln>
        </p:spPr>
      </p:pic>
      <p:sp>
        <p:nvSpPr>
          <p:cNvPr id="173" name="CustomShape 1"/>
          <p:cNvSpPr/>
          <p:nvPr/>
        </p:nvSpPr>
        <p:spPr>
          <a:xfrm>
            <a:off x="1980000" y="6247440"/>
            <a:ext cx="2128320" cy="4705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0" tIns="0" rIns="0" bIns="0"/>
          <a:lstStyle/>
          <a:p>
            <a:pPr>
              <a:lnSpc>
                <a:spcPct val="93000"/>
              </a:lnSpc>
            </a:pPr>
            <a:r>
              <a:rPr lang="en-US" sz="1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roid Sans Fallback"/>
              </a:rPr>
              <a:t>Leonardo Tanzi</a:t>
            </a:r>
            <a:endParaRPr lang="en-US" sz="160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 Light"/>
              <a:ea typeface="Droid Sans Fallback"/>
            </a:endParaRPr>
          </a:p>
        </p:txBody>
      </p:sp>
      <p:sp>
        <p:nvSpPr>
          <p:cNvPr id="174" name="CustomShape 2"/>
          <p:cNvSpPr/>
          <p:nvPr/>
        </p:nvSpPr>
        <p:spPr>
          <a:xfrm>
            <a:off x="4651560" y="6247440"/>
            <a:ext cx="2897280" cy="4705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0" tIns="0" rIns="0" bIns="0"/>
          <a:lstStyle/>
          <a:p>
            <a:pPr algn="ctr">
              <a:lnSpc>
                <a:spcPct val="93000"/>
              </a:lnSpc>
            </a:pPr>
            <a:r>
              <a:rPr lang="en-US" sz="16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roid Sans Fallback"/>
              </a:rPr>
              <a:t>A.A </a:t>
            </a:r>
            <a:r>
              <a:rPr lang="en-US" sz="160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roid Sans Fallback"/>
              </a:rPr>
              <a:t>2015/2016</a:t>
            </a:r>
            <a:endParaRPr lang="en-US" sz="160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 Light"/>
              <a:ea typeface="Droid Sans Fallback"/>
            </a:endParaRPr>
          </a:p>
        </p:txBody>
      </p:sp>
      <p:sp>
        <p:nvSpPr>
          <p:cNvPr id="175" name="CustomShape 3"/>
          <p:cNvSpPr/>
          <p:nvPr/>
        </p:nvSpPr>
        <p:spPr>
          <a:xfrm>
            <a:off x="8079120" y="6247440"/>
            <a:ext cx="2128320" cy="4705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0" tIns="0" rIns="0" bIns="0"/>
          <a:lstStyle/>
          <a:p>
            <a:pPr algn="r">
              <a:lnSpc>
                <a:spcPct val="93000"/>
              </a:lnSpc>
            </a:pPr>
            <a:fld id="{7C0071E6-2CB1-46DE-8B86-A54C29400229}" type="slidenum">
              <a:rPr lang="en-US" sz="16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roid Sans Fallback"/>
              </a:rPr>
              <a:t>2</a:t>
            </a:fld>
            <a:endParaRPr lang="en-US" sz="16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 Light"/>
              <a:ea typeface="Droid Sans Fallback"/>
            </a:endParaRPr>
          </a:p>
        </p:txBody>
      </p:sp>
      <p:pic>
        <p:nvPicPr>
          <p:cNvPr id="177" name="Picture 12"/>
          <p:cNvPicPr/>
          <p:nvPr/>
        </p:nvPicPr>
        <p:blipFill>
          <a:blip r:embed="rId4"/>
          <a:stretch>
            <a:fillRect/>
          </a:stretch>
        </p:blipFill>
        <p:spPr>
          <a:xfrm>
            <a:off x="9723600" y="158760"/>
            <a:ext cx="2429280" cy="705600"/>
          </a:xfrm>
          <a:prstGeom prst="rect">
            <a:avLst/>
          </a:prstGeom>
          <a:ln>
            <a:noFill/>
          </a:ln>
        </p:spPr>
      </p:pic>
      <p:pic>
        <p:nvPicPr>
          <p:cNvPr id="178" name="Picture 14"/>
          <p:cNvPicPr/>
          <p:nvPr/>
        </p:nvPicPr>
        <p:blipFill>
          <a:blip r:embed="rId5"/>
          <a:stretch>
            <a:fillRect/>
          </a:stretch>
        </p:blipFill>
        <p:spPr>
          <a:xfrm>
            <a:off x="5014440" y="227160"/>
            <a:ext cx="2495520" cy="559440"/>
          </a:xfrm>
          <a:prstGeom prst="rect">
            <a:avLst/>
          </a:prstGeom>
          <a:ln>
            <a:noFill/>
          </a:ln>
        </p:spPr>
      </p:pic>
      <p:sp>
        <p:nvSpPr>
          <p:cNvPr id="179" name="CustomShape 5"/>
          <p:cNvSpPr/>
          <p:nvPr/>
        </p:nvSpPr>
        <p:spPr>
          <a:xfrm>
            <a:off x="419040" y="-54000"/>
            <a:ext cx="4556160" cy="11257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0" tIns="10440" rIns="0" bIns="0" anchor="ctr"/>
          <a:lstStyle/>
          <a:p>
            <a:pPr>
              <a:lnSpc>
                <a:spcPct val="97000"/>
              </a:lnSpc>
            </a:pPr>
            <a:endParaRPr/>
          </a:p>
        </p:txBody>
      </p:sp>
      <p:sp>
        <p:nvSpPr>
          <p:cNvPr id="180" name="Line 6"/>
          <p:cNvSpPr/>
          <p:nvPr/>
        </p:nvSpPr>
        <p:spPr>
          <a:xfrm flipV="1">
            <a:off x="360" y="920160"/>
            <a:ext cx="12192120" cy="468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  <a:effectLst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/>
        </p:style>
      </p:sp>
      <p:sp>
        <p:nvSpPr>
          <p:cNvPr id="2" name="CasellaDiTesto 1"/>
          <p:cNvSpPr txBox="1"/>
          <p:nvPr/>
        </p:nvSpPr>
        <p:spPr>
          <a:xfrm>
            <a:off x="297446" y="192994"/>
            <a:ext cx="2543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600" i="1" dirty="0" smtClean="0">
                <a:latin typeface="Calibri" panose="020F0502020204030204" pitchFamily="34" charset="0"/>
              </a:rPr>
              <a:t>Introduzione</a:t>
            </a:r>
            <a:endParaRPr lang="it-IT" sz="3600" i="1" dirty="0">
              <a:latin typeface="Calibri" panose="020F0502020204030204" pitchFamily="34" charset="0"/>
            </a:endParaRPr>
          </a:p>
        </p:txBody>
      </p:sp>
      <p:sp>
        <p:nvSpPr>
          <p:cNvPr id="13" name="Line 6"/>
          <p:cNvSpPr/>
          <p:nvPr/>
        </p:nvSpPr>
        <p:spPr>
          <a:xfrm flipV="1">
            <a:off x="360" y="6184080"/>
            <a:ext cx="12192120" cy="468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  <a:effectLst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/>
        </p:style>
      </p:sp>
      <p:sp>
        <p:nvSpPr>
          <p:cNvPr id="5" name="CasellaDiTesto 4"/>
          <p:cNvSpPr txBox="1"/>
          <p:nvPr/>
        </p:nvSpPr>
        <p:spPr>
          <a:xfrm>
            <a:off x="772733" y="1220246"/>
            <a:ext cx="109533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it-IT" dirty="0"/>
              <a:t>I</a:t>
            </a:r>
            <a:r>
              <a:rPr lang="it-IT" dirty="0" smtClean="0"/>
              <a:t>ntrodotto </a:t>
            </a:r>
            <a:r>
              <a:rPr lang="it-IT" dirty="0"/>
              <a:t>da Chris Harris e Mike </a:t>
            </a:r>
            <a:r>
              <a:rPr lang="it-IT" dirty="0" err="1"/>
              <a:t>Stephens</a:t>
            </a:r>
            <a:r>
              <a:rPr lang="it-IT" dirty="0"/>
              <a:t> nel </a:t>
            </a:r>
            <a:r>
              <a:rPr lang="it-IT" dirty="0" smtClean="0"/>
              <a:t>1988, tuttora </a:t>
            </a:r>
            <a:r>
              <a:rPr lang="it-IT" dirty="0"/>
              <a:t>il mezzo </a:t>
            </a:r>
            <a:r>
              <a:rPr lang="it-IT" dirty="0" smtClean="0"/>
              <a:t>più </a:t>
            </a:r>
            <a:r>
              <a:rPr lang="it-IT" dirty="0"/>
              <a:t>utilizzato per il rilevamento di punti notevoli in immagini in scala di </a:t>
            </a:r>
            <a:r>
              <a:rPr lang="it-IT" dirty="0" smtClean="0"/>
              <a:t>grigi.</a:t>
            </a:r>
          </a:p>
        </p:txBody>
      </p:sp>
      <p:pic>
        <p:nvPicPr>
          <p:cNvPr id="3" name="Immagine 2" descr="confronto montagne bianco e nero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9477" y="2325864"/>
            <a:ext cx="6962379" cy="3200126"/>
          </a:xfrm>
          <a:prstGeom prst="rect">
            <a:avLst/>
          </a:prstGeom>
        </p:spPr>
      </p:pic>
      <p:sp>
        <p:nvSpPr>
          <p:cNvPr id="14" name="TextShape 8"/>
          <p:cNvSpPr txBox="1"/>
          <p:nvPr/>
        </p:nvSpPr>
        <p:spPr>
          <a:xfrm>
            <a:off x="892748" y="2544357"/>
            <a:ext cx="3583571" cy="2636474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  <a:reflection blurRad="6350" stA="52000" endA="300" endPos="35000" dir="5400000" sy="-100000" algn="bl" rotWithShape="0"/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0000" tIns="45000" rIns="90000" bIns="45000"/>
          <a:lstStyle/>
          <a:p>
            <a:pPr>
              <a:lnSpc>
                <a:spcPct val="150000"/>
              </a:lnSpc>
            </a:pPr>
            <a:r>
              <a:rPr lang="it-IT" dirty="0"/>
              <a:t> Applicazioni: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it-IT" dirty="0"/>
              <a:t>Visione artificiale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it-IT" dirty="0"/>
              <a:t>Tracciamento del movimento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it-IT" dirty="0"/>
              <a:t>Riconoscimento di oggetti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it-IT" dirty="0"/>
              <a:t>Allineamento di immagini</a:t>
            </a:r>
          </a:p>
          <a:p>
            <a:pPr indent="0">
              <a:lnSpc>
                <a:spcPct val="150000"/>
              </a:lnSpc>
              <a:buClr>
                <a:srgbClr val="000000"/>
              </a:buClr>
              <a:buSzPct val="45000"/>
              <a:buFont typeface="Wingdings" charset="0"/>
              <a:buNone/>
            </a:pPr>
            <a:endParaRPr lang="en-US" sz="2000" spc="-1" dirty="0" smtClean="0">
              <a:latin typeface="Calibri"/>
            </a:endParaRPr>
          </a:p>
          <a:p>
            <a:pPr indent="0">
              <a:lnSpc>
                <a:spcPct val="150000"/>
              </a:lnSpc>
              <a:buClr>
                <a:srgbClr val="000000"/>
              </a:buClr>
              <a:buSzPct val="45000"/>
              <a:buFont typeface="Wingdings" charset="0"/>
              <a:buNone/>
            </a:pPr>
            <a:endParaRPr lang="en-US" sz="2000" spc="-1" dirty="0" smtClean="0">
              <a:solidFill>
                <a:srgbClr val="CC3300"/>
              </a:solidFill>
              <a:latin typeface="Calibri"/>
            </a:endParaRPr>
          </a:p>
          <a:p>
            <a:pPr indent="0">
              <a:lnSpc>
                <a:spcPct val="150000"/>
              </a:lnSpc>
              <a:buClr>
                <a:srgbClr val="000000"/>
              </a:buClr>
              <a:buSzPct val="45000"/>
              <a:buFont typeface="Wingdings" charset="0"/>
              <a:buNone/>
            </a:pPr>
            <a:endParaRPr lang="en-US" sz="2000" spc="-1" dirty="0">
              <a:solidFill>
                <a:srgbClr val="CC3300"/>
              </a:solidFill>
              <a:latin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773" y="4221594"/>
            <a:ext cx="6620402" cy="92955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7" name="Immagin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9960" y="1215924"/>
            <a:ext cx="4490952" cy="4490952"/>
          </a:xfrm>
          <a:prstGeom prst="rect">
            <a:avLst/>
          </a:prstGeom>
        </p:spPr>
      </p:pic>
      <p:pic>
        <p:nvPicPr>
          <p:cNvPr id="89" name="Picture 4"/>
          <p:cNvPicPr/>
          <p:nvPr/>
        </p:nvPicPr>
        <p:blipFill>
          <a:blip r:embed="rId5"/>
          <a:stretch>
            <a:fillRect/>
          </a:stretch>
        </p:blipFill>
        <p:spPr>
          <a:xfrm>
            <a:off x="7431480" y="93960"/>
            <a:ext cx="2356560" cy="914400"/>
          </a:xfrm>
          <a:prstGeom prst="rect">
            <a:avLst/>
          </a:prstGeom>
          <a:ln>
            <a:noFill/>
          </a:ln>
        </p:spPr>
      </p:pic>
      <p:sp>
        <p:nvSpPr>
          <p:cNvPr id="90" name="CustomShape 1"/>
          <p:cNvSpPr/>
          <p:nvPr/>
        </p:nvSpPr>
        <p:spPr>
          <a:xfrm>
            <a:off x="1980000" y="6247440"/>
            <a:ext cx="2128320" cy="4705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0" tIns="0" rIns="0" bIns="0"/>
          <a:lstStyle/>
          <a:p>
            <a:pPr>
              <a:lnSpc>
                <a:spcPct val="93000"/>
              </a:lnSpc>
            </a:pPr>
            <a:r>
              <a:rPr lang="en-US" sz="160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roid Sans Fallback"/>
              </a:rPr>
              <a:t>Leonardo Tanzi</a:t>
            </a:r>
            <a:endParaRPr lang="en-US" sz="160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 Light"/>
              <a:ea typeface="Droid Sans Fallback"/>
            </a:endParaRPr>
          </a:p>
        </p:txBody>
      </p:sp>
      <p:sp>
        <p:nvSpPr>
          <p:cNvPr id="91" name="CustomShape 2"/>
          <p:cNvSpPr/>
          <p:nvPr/>
        </p:nvSpPr>
        <p:spPr>
          <a:xfrm>
            <a:off x="4651560" y="6247440"/>
            <a:ext cx="2897280" cy="4705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0" tIns="0" rIns="0" bIns="0"/>
          <a:lstStyle/>
          <a:p>
            <a:pPr algn="ctr">
              <a:lnSpc>
                <a:spcPct val="93000"/>
              </a:lnSpc>
            </a:pPr>
            <a:r>
              <a:rPr lang="en-US" sz="16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roid Sans Fallback"/>
              </a:rPr>
              <a:t>A.A </a:t>
            </a:r>
            <a:r>
              <a:rPr lang="en-US" sz="160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roid Sans Fallback"/>
              </a:rPr>
              <a:t>2015/2016</a:t>
            </a:r>
            <a:endParaRPr lang="en-US" sz="160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 Light"/>
              <a:ea typeface="Droid Sans Fallback"/>
            </a:endParaRPr>
          </a:p>
        </p:txBody>
      </p:sp>
      <p:sp>
        <p:nvSpPr>
          <p:cNvPr id="92" name="CustomShape 3"/>
          <p:cNvSpPr/>
          <p:nvPr/>
        </p:nvSpPr>
        <p:spPr>
          <a:xfrm>
            <a:off x="8079120" y="6247440"/>
            <a:ext cx="2128320" cy="4705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0" tIns="0" rIns="0" bIns="0"/>
          <a:lstStyle/>
          <a:p>
            <a:pPr algn="r">
              <a:lnSpc>
                <a:spcPct val="93000"/>
              </a:lnSpc>
            </a:pPr>
            <a:fld id="{65E22382-76CB-446A-B590-06D79CB0E7FE}" type="slidenum">
              <a:rPr lang="en-US" sz="16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roid Sans Fallback"/>
              </a:rPr>
              <a:t>3</a:t>
            </a:fld>
            <a:endParaRPr lang="en-US" sz="16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 Light"/>
              <a:ea typeface="Droid Sans Fallback"/>
            </a:endParaRPr>
          </a:p>
        </p:txBody>
      </p:sp>
      <p:pic>
        <p:nvPicPr>
          <p:cNvPr id="94" name="Picture 12"/>
          <p:cNvPicPr/>
          <p:nvPr/>
        </p:nvPicPr>
        <p:blipFill>
          <a:blip r:embed="rId6"/>
          <a:stretch>
            <a:fillRect/>
          </a:stretch>
        </p:blipFill>
        <p:spPr>
          <a:xfrm>
            <a:off x="9723600" y="158760"/>
            <a:ext cx="2429280" cy="705600"/>
          </a:xfrm>
          <a:prstGeom prst="rect">
            <a:avLst/>
          </a:prstGeom>
          <a:ln>
            <a:noFill/>
          </a:ln>
        </p:spPr>
      </p:pic>
      <p:pic>
        <p:nvPicPr>
          <p:cNvPr id="95" name="Picture 14"/>
          <p:cNvPicPr/>
          <p:nvPr/>
        </p:nvPicPr>
        <p:blipFill>
          <a:blip r:embed="rId7"/>
          <a:stretch>
            <a:fillRect/>
          </a:stretch>
        </p:blipFill>
        <p:spPr>
          <a:xfrm>
            <a:off x="5014440" y="227160"/>
            <a:ext cx="2495520" cy="559440"/>
          </a:xfrm>
          <a:prstGeom prst="rect">
            <a:avLst/>
          </a:prstGeom>
          <a:ln>
            <a:noFill/>
          </a:ln>
        </p:spPr>
      </p:pic>
      <p:sp>
        <p:nvSpPr>
          <p:cNvPr id="96" name="CustomShape 5"/>
          <p:cNvSpPr/>
          <p:nvPr/>
        </p:nvSpPr>
        <p:spPr>
          <a:xfrm>
            <a:off x="419040" y="-54000"/>
            <a:ext cx="4556160" cy="11257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0" tIns="10440" rIns="0" bIns="0" anchor="ctr"/>
          <a:lstStyle/>
          <a:p>
            <a:pPr>
              <a:lnSpc>
                <a:spcPct val="97000"/>
              </a:lnSpc>
            </a:pPr>
            <a:r>
              <a:rPr lang="en-US" sz="3600" i="1" spc="-1" dirty="0" err="1" smtClean="0">
                <a:solidFill>
                  <a:srgbClr val="444444"/>
                </a:solidFill>
                <a:uFill>
                  <a:solidFill>
                    <a:srgbClr val="FFFFFF"/>
                  </a:solidFill>
                </a:uFill>
                <a:latin typeface="Calibri"/>
                <a:ea typeface="Gill Sans"/>
              </a:rPr>
              <a:t>Algoritmo</a:t>
            </a:r>
            <a:r>
              <a:rPr lang="en-US" sz="3600" i="1" spc="-1" dirty="0" smtClean="0">
                <a:solidFill>
                  <a:srgbClr val="444444"/>
                </a:solidFill>
                <a:uFill>
                  <a:solidFill>
                    <a:srgbClr val="FFFFFF"/>
                  </a:solidFill>
                </a:uFill>
                <a:latin typeface="Calibri"/>
                <a:ea typeface="Gill Sans"/>
              </a:rPr>
              <a:t> di </a:t>
            </a:r>
            <a:r>
              <a:rPr lang="en-US" sz="3600" i="1" spc="-1" dirty="0" err="1" smtClean="0">
                <a:solidFill>
                  <a:srgbClr val="444444"/>
                </a:solidFill>
                <a:uFill>
                  <a:solidFill>
                    <a:srgbClr val="FFFFFF"/>
                  </a:solidFill>
                </a:uFill>
                <a:latin typeface="Calibri"/>
                <a:ea typeface="Gill Sans"/>
              </a:rPr>
              <a:t>Moravec</a:t>
            </a:r>
            <a:endParaRPr lang="en-US" sz="3600" i="1" strike="noStrike" spc="-1" dirty="0">
              <a:solidFill>
                <a:srgbClr val="444444"/>
              </a:solidFill>
              <a:uFill>
                <a:solidFill>
                  <a:srgbClr val="FFFFFF"/>
                </a:solidFill>
              </a:uFill>
              <a:latin typeface="Calibri"/>
              <a:ea typeface="Gill Sans"/>
            </a:endParaRPr>
          </a:p>
        </p:txBody>
      </p:sp>
      <p:sp>
        <p:nvSpPr>
          <p:cNvPr id="100" name="TextShape 8"/>
          <p:cNvSpPr txBox="1"/>
          <p:nvPr/>
        </p:nvSpPr>
        <p:spPr>
          <a:xfrm>
            <a:off x="301773" y="1274289"/>
            <a:ext cx="6345857" cy="1247262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just"/>
            <a:r>
              <a:rPr lang="it-IT" sz="3000" baseline="30000" dirty="0" smtClean="0">
                <a:cs typeface="Adobe Caslon Pro Bold"/>
              </a:rPr>
              <a:t>Spigolo: punto </a:t>
            </a:r>
            <a:r>
              <a:rPr lang="it-IT" sz="3000" baseline="30000" dirty="0">
                <a:cs typeface="Adobe Caslon Pro Bold"/>
              </a:rPr>
              <a:t>caratterizzato da una grossa variazione di intensità in ogni direzione in un suo </a:t>
            </a:r>
            <a:r>
              <a:rPr lang="it-IT" sz="3000" baseline="30000" dirty="0" smtClean="0">
                <a:cs typeface="Adobe Caslon Pro Bold"/>
              </a:rPr>
              <a:t>intorno</a:t>
            </a:r>
            <a:r>
              <a:rPr lang="it-IT" sz="3000" dirty="0" smtClean="0">
                <a:cs typeface="Adobe Caslon Pro Bold"/>
              </a:rPr>
              <a:t> </a:t>
            </a:r>
            <a:r>
              <a:rPr lang="it-IT" sz="3000" baseline="30000" dirty="0" smtClean="0">
                <a:cs typeface="Adobe Caslon Pro Bold"/>
              </a:rPr>
              <a:t>ben definito.</a:t>
            </a:r>
            <a:endParaRPr lang="en-US" sz="3000" spc="-1" dirty="0">
              <a:cs typeface="Adobe Caslon Pro Bold"/>
            </a:endParaRPr>
          </a:p>
        </p:txBody>
      </p:sp>
      <p:sp>
        <p:nvSpPr>
          <p:cNvPr id="15" name="Line 6"/>
          <p:cNvSpPr/>
          <p:nvPr/>
        </p:nvSpPr>
        <p:spPr>
          <a:xfrm flipV="1">
            <a:off x="360" y="920160"/>
            <a:ext cx="12192120" cy="468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  <a:effectLst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/>
        </p:style>
      </p:sp>
      <p:sp>
        <p:nvSpPr>
          <p:cNvPr id="17" name="Line 6"/>
          <p:cNvSpPr/>
          <p:nvPr/>
        </p:nvSpPr>
        <p:spPr>
          <a:xfrm flipV="1">
            <a:off x="360" y="6162840"/>
            <a:ext cx="12192120" cy="468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  <a:effectLst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/>
        </p:style>
      </p:sp>
      <p:sp>
        <p:nvSpPr>
          <p:cNvPr id="2" name="CasellaDiTesto 1"/>
          <p:cNvSpPr txBox="1"/>
          <p:nvPr/>
        </p:nvSpPr>
        <p:spPr>
          <a:xfrm>
            <a:off x="1450185" y="5416200"/>
            <a:ext cx="5569977" cy="36933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it-IT" dirty="0" smtClean="0"/>
              <a:t>Differenza di intensità media per uno spostamento (</a:t>
            </a:r>
            <a:r>
              <a:rPr lang="it-IT" dirty="0" err="1" smtClean="0"/>
              <a:t>u,v</a:t>
            </a:r>
            <a:r>
              <a:rPr lang="it-IT" dirty="0" smtClean="0"/>
              <a:t>)</a:t>
            </a:r>
            <a:endParaRPr lang="it-IT" dirty="0"/>
          </a:p>
        </p:txBody>
      </p:sp>
      <p:cxnSp>
        <p:nvCxnSpPr>
          <p:cNvPr id="6" name="Connettore 4 5"/>
          <p:cNvCxnSpPr/>
          <p:nvPr/>
        </p:nvCxnSpPr>
        <p:spPr>
          <a:xfrm rot="16200000" flipH="1">
            <a:off x="716376" y="4892972"/>
            <a:ext cx="767773" cy="699846"/>
          </a:xfrm>
          <a:prstGeom prst="bentConnector2">
            <a:avLst/>
          </a:prstGeom>
          <a:ln w="28575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Immagine 2" descr="tre shift della finestra.jp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773" y="2258361"/>
            <a:ext cx="5700725" cy="1629823"/>
          </a:xfrm>
          <a:prstGeom prst="rect">
            <a:avLst/>
          </a:prstGeom>
        </p:spPr>
      </p:pic>
      <p:sp>
        <p:nvSpPr>
          <p:cNvPr id="5" name="CasellaDiTesto 4"/>
          <p:cNvSpPr txBox="1"/>
          <p:nvPr/>
        </p:nvSpPr>
        <p:spPr>
          <a:xfrm>
            <a:off x="9087222" y="4871129"/>
            <a:ext cx="12763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smtClean="0"/>
              <a:t>Immagine </a:t>
            </a:r>
            <a:r>
              <a:rPr lang="it-IT" sz="2400" dirty="0" smtClean="0">
                <a:latin typeface="Times New Roman" charset="0"/>
                <a:ea typeface="Times New Roman" charset="0"/>
                <a:cs typeface="Times New Roman" charset="0"/>
              </a:rPr>
              <a:t>I</a:t>
            </a:r>
            <a:endParaRPr lang="it-IT" sz="24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Picture 4"/>
          <p:cNvPicPr/>
          <p:nvPr/>
        </p:nvPicPr>
        <p:blipFill>
          <a:blip r:embed="rId5"/>
          <a:stretch>
            <a:fillRect/>
          </a:stretch>
        </p:blipFill>
        <p:spPr>
          <a:xfrm>
            <a:off x="7431480" y="93960"/>
            <a:ext cx="2356560" cy="914400"/>
          </a:xfrm>
          <a:prstGeom prst="rect">
            <a:avLst/>
          </a:prstGeom>
          <a:ln>
            <a:noFill/>
          </a:ln>
        </p:spPr>
      </p:pic>
      <p:sp>
        <p:nvSpPr>
          <p:cNvPr id="103" name="CustomShape 1"/>
          <p:cNvSpPr/>
          <p:nvPr/>
        </p:nvSpPr>
        <p:spPr>
          <a:xfrm>
            <a:off x="1876969" y="6290276"/>
            <a:ext cx="2128320" cy="4705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0" tIns="0" rIns="0" bIns="0"/>
          <a:lstStyle/>
          <a:p>
            <a:pPr>
              <a:lnSpc>
                <a:spcPct val="93000"/>
              </a:lnSpc>
            </a:pPr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roid Sans Fallback"/>
              </a:rPr>
              <a:t>Leonardo Tanzi</a:t>
            </a:r>
          </a:p>
        </p:txBody>
      </p:sp>
      <p:sp>
        <p:nvSpPr>
          <p:cNvPr id="104" name="CustomShape 2"/>
          <p:cNvSpPr/>
          <p:nvPr/>
        </p:nvSpPr>
        <p:spPr>
          <a:xfrm>
            <a:off x="4645920" y="6273198"/>
            <a:ext cx="2897280" cy="4705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0" tIns="0" rIns="0" bIns="0"/>
          <a:lstStyle/>
          <a:p>
            <a:pPr algn="ctr">
              <a:lnSpc>
                <a:spcPct val="93000"/>
              </a:lnSpc>
            </a:pPr>
            <a:r>
              <a:rPr lang="en-US" sz="16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roid Sans Fallback"/>
              </a:rPr>
              <a:t>A.A </a:t>
            </a:r>
            <a:r>
              <a:rPr lang="en-US" sz="160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roid Sans Fallback"/>
              </a:rPr>
              <a:t>2015/2016</a:t>
            </a:r>
            <a:endParaRPr lang="en-US" sz="160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 Light"/>
              <a:ea typeface="Droid Sans Fallback"/>
            </a:endParaRPr>
          </a:p>
        </p:txBody>
      </p:sp>
      <p:sp>
        <p:nvSpPr>
          <p:cNvPr id="105" name="CustomShape 3"/>
          <p:cNvSpPr/>
          <p:nvPr/>
        </p:nvSpPr>
        <p:spPr>
          <a:xfrm>
            <a:off x="8040483" y="6299661"/>
            <a:ext cx="2128320" cy="4705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0" tIns="0" rIns="0" bIns="0"/>
          <a:lstStyle/>
          <a:p>
            <a:pPr algn="r">
              <a:lnSpc>
                <a:spcPct val="93000"/>
              </a:lnSpc>
            </a:pPr>
            <a:fld id="{E324687C-3B8D-4DF3-8CF1-8337536F99CC}" type="slidenum">
              <a:rPr lang="en-US" sz="16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roid Sans Fallback"/>
              </a:rPr>
              <a:t>4</a:t>
            </a:fld>
            <a:endParaRPr lang="en-US" sz="160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 Light"/>
              <a:ea typeface="Droid Sans Fallback"/>
            </a:endParaRPr>
          </a:p>
        </p:txBody>
      </p:sp>
      <p:pic>
        <p:nvPicPr>
          <p:cNvPr id="107" name="Picture 12"/>
          <p:cNvPicPr/>
          <p:nvPr/>
        </p:nvPicPr>
        <p:blipFill>
          <a:blip r:embed="rId6"/>
          <a:stretch>
            <a:fillRect/>
          </a:stretch>
        </p:blipFill>
        <p:spPr>
          <a:xfrm>
            <a:off x="9723600" y="158760"/>
            <a:ext cx="2429280" cy="705600"/>
          </a:xfrm>
          <a:prstGeom prst="rect">
            <a:avLst/>
          </a:prstGeom>
          <a:ln>
            <a:noFill/>
          </a:ln>
        </p:spPr>
      </p:pic>
      <p:pic>
        <p:nvPicPr>
          <p:cNvPr id="108" name="Picture 14"/>
          <p:cNvPicPr/>
          <p:nvPr/>
        </p:nvPicPr>
        <p:blipFill>
          <a:blip r:embed="rId7"/>
          <a:stretch>
            <a:fillRect/>
          </a:stretch>
        </p:blipFill>
        <p:spPr>
          <a:xfrm>
            <a:off x="5014440" y="227160"/>
            <a:ext cx="2495520" cy="559440"/>
          </a:xfrm>
          <a:prstGeom prst="rect">
            <a:avLst/>
          </a:prstGeom>
          <a:ln>
            <a:noFill/>
          </a:ln>
        </p:spPr>
      </p:pic>
      <p:sp>
        <p:nvSpPr>
          <p:cNvPr id="109" name="CustomShape 5"/>
          <p:cNvSpPr/>
          <p:nvPr/>
        </p:nvSpPr>
        <p:spPr>
          <a:xfrm>
            <a:off x="419040" y="-54000"/>
            <a:ext cx="4556160" cy="11257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0" tIns="10440" rIns="0" bIns="0" anchor="ctr"/>
          <a:lstStyle/>
          <a:p>
            <a:pPr>
              <a:lnSpc>
                <a:spcPct val="97000"/>
              </a:lnSpc>
            </a:pPr>
            <a:r>
              <a:rPr lang="en-US" sz="3600" i="1" strike="noStrike" spc="-1" dirty="0" err="1" smtClean="0">
                <a:solidFill>
                  <a:srgbClr val="444444"/>
                </a:solidFill>
                <a:uFill>
                  <a:solidFill>
                    <a:srgbClr val="FFFFFF"/>
                  </a:solidFill>
                </a:uFill>
                <a:latin typeface="Calibri"/>
                <a:ea typeface="Gill Sans"/>
              </a:rPr>
              <a:t>Algoritmo</a:t>
            </a:r>
            <a:r>
              <a:rPr lang="en-US" sz="3600" i="1" strike="noStrike" spc="-1" dirty="0" smtClean="0">
                <a:solidFill>
                  <a:srgbClr val="444444"/>
                </a:solidFill>
                <a:uFill>
                  <a:solidFill>
                    <a:srgbClr val="FFFFFF"/>
                  </a:solidFill>
                </a:uFill>
                <a:latin typeface="Calibri"/>
                <a:ea typeface="Gill Sans"/>
              </a:rPr>
              <a:t> di </a:t>
            </a:r>
            <a:r>
              <a:rPr lang="en-US" sz="3600" i="1" strike="noStrike" spc="-1" dirty="0" err="1" smtClean="0">
                <a:solidFill>
                  <a:srgbClr val="444444"/>
                </a:solidFill>
                <a:uFill>
                  <a:solidFill>
                    <a:srgbClr val="FFFFFF"/>
                  </a:solidFill>
                </a:uFill>
                <a:latin typeface="Calibri"/>
                <a:ea typeface="Gill Sans"/>
              </a:rPr>
              <a:t>Moravec</a:t>
            </a:r>
            <a:endParaRPr lang="en-US" sz="3600" i="1" strike="noStrike" spc="-1" dirty="0">
              <a:solidFill>
                <a:srgbClr val="444444"/>
              </a:solidFill>
              <a:uFill>
                <a:solidFill>
                  <a:srgbClr val="FFFFFF"/>
                </a:solidFill>
              </a:uFill>
              <a:latin typeface="Calibri"/>
              <a:ea typeface="Gill Sans"/>
            </a:endParaRPr>
          </a:p>
        </p:txBody>
      </p:sp>
      <p:sp>
        <p:nvSpPr>
          <p:cNvPr id="18" name="Line 6"/>
          <p:cNvSpPr/>
          <p:nvPr/>
        </p:nvSpPr>
        <p:spPr>
          <a:xfrm flipV="1">
            <a:off x="360" y="920160"/>
            <a:ext cx="12192120" cy="468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  <a:effectLst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/>
        </p:style>
      </p:sp>
      <p:sp>
        <p:nvSpPr>
          <p:cNvPr id="19" name="Line 6"/>
          <p:cNvSpPr/>
          <p:nvPr/>
        </p:nvSpPr>
        <p:spPr>
          <a:xfrm flipV="1">
            <a:off x="-120" y="6205035"/>
            <a:ext cx="12192120" cy="468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  <a:effectLst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/>
        </p:style>
      </p:sp>
      <p:pic>
        <p:nvPicPr>
          <p:cNvPr id="8" name="Immagine 7" descr="6.pn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9581" y="1591260"/>
            <a:ext cx="3994975" cy="3965484"/>
          </a:xfrm>
          <a:prstGeom prst="rect">
            <a:avLst/>
          </a:prstGeom>
        </p:spPr>
      </p:pic>
      <p:pic>
        <p:nvPicPr>
          <p:cNvPr id="7" name="Mascherino colorato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308681" y="1059462"/>
            <a:ext cx="3980740" cy="4812986"/>
          </a:xfrm>
          <a:prstGeom prst="rect">
            <a:avLst/>
          </a:prstGeom>
        </p:spPr>
      </p:pic>
      <p:sp>
        <p:nvSpPr>
          <p:cNvPr id="16" name="TextShape 8"/>
          <p:cNvSpPr txBox="1"/>
          <p:nvPr/>
        </p:nvSpPr>
        <p:spPr>
          <a:xfrm>
            <a:off x="4832550" y="2311114"/>
            <a:ext cx="2204661" cy="1757685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  <a:reflection blurRad="6350" stA="52000" endA="300" endPos="35000" dir="5400000" sy="-100000" algn="bl" rotWithShape="0"/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0000" tIns="45000" rIns="90000" bIns="45000"/>
          <a:lstStyle/>
          <a:p>
            <a:pPr algn="just"/>
            <a:r>
              <a:rPr lang="it-IT" dirty="0"/>
              <a:t>Svolgendo questo procedimento per ogni pixel e assegnando il valore di E(</a:t>
            </a:r>
            <a:r>
              <a:rPr lang="it-IT" dirty="0" err="1"/>
              <a:t>u,v</a:t>
            </a:r>
            <a:r>
              <a:rPr lang="it-IT" dirty="0"/>
              <a:t>) minore, otteniamo:</a:t>
            </a:r>
            <a:endParaRPr lang="en-US" spc="-1" dirty="0"/>
          </a:p>
          <a:p>
            <a:pPr indent="0">
              <a:lnSpc>
                <a:spcPct val="150000"/>
              </a:lnSpc>
              <a:buClr>
                <a:srgbClr val="000000"/>
              </a:buClr>
              <a:buSzPct val="45000"/>
              <a:buFont typeface="Wingdings" charset="0"/>
              <a:buNone/>
            </a:pPr>
            <a:endParaRPr lang="en-US" sz="2000" spc="-1" dirty="0" smtClean="0">
              <a:latin typeface="Calibri"/>
            </a:endParaRPr>
          </a:p>
          <a:p>
            <a:pPr indent="0">
              <a:lnSpc>
                <a:spcPct val="150000"/>
              </a:lnSpc>
              <a:buClr>
                <a:srgbClr val="000000"/>
              </a:buClr>
              <a:buSzPct val="45000"/>
              <a:buFont typeface="Wingdings" charset="0"/>
              <a:buNone/>
            </a:pPr>
            <a:endParaRPr lang="en-US" sz="2000" spc="-1" dirty="0" smtClean="0">
              <a:solidFill>
                <a:srgbClr val="CC3300"/>
              </a:solidFill>
              <a:latin typeface="Calibri"/>
            </a:endParaRPr>
          </a:p>
          <a:p>
            <a:pPr indent="0">
              <a:lnSpc>
                <a:spcPct val="150000"/>
              </a:lnSpc>
              <a:buClr>
                <a:srgbClr val="000000"/>
              </a:buClr>
              <a:buSzPct val="45000"/>
              <a:buFont typeface="Wingdings" charset="0"/>
              <a:buNone/>
            </a:pPr>
            <a:endParaRPr lang="en-US" sz="2000" spc="-1" dirty="0">
              <a:solidFill>
                <a:srgbClr val="CC3300"/>
              </a:solidFill>
              <a:latin typeface="Calibri"/>
            </a:endParaRPr>
          </a:p>
        </p:txBody>
      </p:sp>
      <p:pic>
        <p:nvPicPr>
          <p:cNvPr id="20" name="Immagine 19" descr="arrow-39644_960_720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4599610" y="4178255"/>
            <a:ext cx="2700428" cy="89213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286" y="4748932"/>
            <a:ext cx="3931914" cy="11605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5" name="Immagin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684" y="3166469"/>
            <a:ext cx="3403063" cy="128210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149" name="Picture 4"/>
          <p:cNvPicPr/>
          <p:nvPr/>
        </p:nvPicPr>
        <p:blipFill>
          <a:blip r:embed="rId5"/>
          <a:stretch>
            <a:fillRect/>
          </a:stretch>
        </p:blipFill>
        <p:spPr>
          <a:xfrm>
            <a:off x="7431480" y="93960"/>
            <a:ext cx="2356560" cy="914400"/>
          </a:xfrm>
          <a:prstGeom prst="rect">
            <a:avLst/>
          </a:prstGeom>
          <a:ln>
            <a:noFill/>
          </a:ln>
        </p:spPr>
      </p:pic>
      <p:sp>
        <p:nvSpPr>
          <p:cNvPr id="150" name="CustomShape 1"/>
          <p:cNvSpPr/>
          <p:nvPr/>
        </p:nvSpPr>
        <p:spPr>
          <a:xfrm>
            <a:off x="1980000" y="6247440"/>
            <a:ext cx="2128320" cy="4705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0" tIns="0" rIns="0" bIns="0"/>
          <a:lstStyle/>
          <a:p>
            <a:pPr>
              <a:lnSpc>
                <a:spcPct val="93000"/>
              </a:lnSpc>
            </a:pPr>
            <a:r>
              <a:rPr lang="en-US" sz="1600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roid Sans Fallback"/>
              </a:rPr>
              <a:t>Leonardo Tanzi</a:t>
            </a:r>
            <a:endParaRPr lang="en-US" sz="160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 Light"/>
              <a:ea typeface="Droid Sans Fallback"/>
            </a:endParaRPr>
          </a:p>
        </p:txBody>
      </p:sp>
      <p:sp>
        <p:nvSpPr>
          <p:cNvPr id="151" name="CustomShape 2"/>
          <p:cNvSpPr/>
          <p:nvPr/>
        </p:nvSpPr>
        <p:spPr>
          <a:xfrm>
            <a:off x="4651560" y="6247440"/>
            <a:ext cx="2897280" cy="4705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0" tIns="0" rIns="0" bIns="0"/>
          <a:lstStyle/>
          <a:p>
            <a:pPr algn="ctr">
              <a:lnSpc>
                <a:spcPct val="93000"/>
              </a:lnSpc>
            </a:pPr>
            <a:r>
              <a:rPr lang="en-US" sz="16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roid Sans Fallback"/>
              </a:rPr>
              <a:t>A.A </a:t>
            </a:r>
            <a:r>
              <a:rPr lang="en-US" sz="160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roid Sans Fallback"/>
              </a:rPr>
              <a:t>2015/2016</a:t>
            </a:r>
            <a:endParaRPr lang="en-US" sz="160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 Light"/>
              <a:ea typeface="Droid Sans Fallback"/>
            </a:endParaRPr>
          </a:p>
        </p:txBody>
      </p:sp>
      <p:sp>
        <p:nvSpPr>
          <p:cNvPr id="152" name="CustomShape 3"/>
          <p:cNvSpPr/>
          <p:nvPr/>
        </p:nvSpPr>
        <p:spPr>
          <a:xfrm>
            <a:off x="8079120" y="6247440"/>
            <a:ext cx="2128320" cy="4705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0" tIns="0" rIns="0" bIns="0"/>
          <a:lstStyle/>
          <a:p>
            <a:pPr algn="r">
              <a:lnSpc>
                <a:spcPct val="93000"/>
              </a:lnSpc>
            </a:pPr>
            <a:fld id="{4D72C886-D320-491B-88F0-111DDEED9CA1}" type="slidenum">
              <a:rPr lang="en-US" sz="16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roid Sans Fallback"/>
              </a:rPr>
              <a:t>5</a:t>
            </a:fld>
            <a:endParaRPr lang="en-US" sz="16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 Light"/>
              <a:ea typeface="Droid Sans Fallback"/>
            </a:endParaRPr>
          </a:p>
        </p:txBody>
      </p:sp>
      <p:pic>
        <p:nvPicPr>
          <p:cNvPr id="154" name="Picture 12"/>
          <p:cNvPicPr/>
          <p:nvPr/>
        </p:nvPicPr>
        <p:blipFill>
          <a:blip r:embed="rId6"/>
          <a:stretch>
            <a:fillRect/>
          </a:stretch>
        </p:blipFill>
        <p:spPr>
          <a:xfrm>
            <a:off x="9723600" y="158760"/>
            <a:ext cx="2429280" cy="705600"/>
          </a:xfrm>
          <a:prstGeom prst="rect">
            <a:avLst/>
          </a:prstGeom>
          <a:ln>
            <a:noFill/>
          </a:ln>
        </p:spPr>
      </p:pic>
      <p:pic>
        <p:nvPicPr>
          <p:cNvPr id="155" name="Picture 14"/>
          <p:cNvPicPr/>
          <p:nvPr/>
        </p:nvPicPr>
        <p:blipFill>
          <a:blip r:embed="rId7"/>
          <a:stretch>
            <a:fillRect/>
          </a:stretch>
        </p:blipFill>
        <p:spPr>
          <a:xfrm>
            <a:off x="5014440" y="227160"/>
            <a:ext cx="2495520" cy="559440"/>
          </a:xfrm>
          <a:prstGeom prst="rect">
            <a:avLst/>
          </a:prstGeom>
          <a:ln>
            <a:noFill/>
          </a:ln>
        </p:spPr>
      </p:pic>
      <p:sp>
        <p:nvSpPr>
          <p:cNvPr id="156" name="CustomShape 5"/>
          <p:cNvSpPr/>
          <p:nvPr/>
        </p:nvSpPr>
        <p:spPr>
          <a:xfrm>
            <a:off x="419040" y="-54000"/>
            <a:ext cx="4556160" cy="11257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0" tIns="10440" rIns="0" bIns="0" anchor="ctr"/>
          <a:lstStyle/>
          <a:p>
            <a:pPr>
              <a:lnSpc>
                <a:spcPct val="97000"/>
              </a:lnSpc>
            </a:pPr>
            <a:r>
              <a:rPr lang="en-US" sz="3600" i="1" strike="noStrike" spc="-1" dirty="0" err="1" smtClean="0">
                <a:solidFill>
                  <a:srgbClr val="444444"/>
                </a:solidFill>
                <a:uFill>
                  <a:solidFill>
                    <a:srgbClr val="FFFFFF"/>
                  </a:solidFill>
                </a:uFill>
                <a:latin typeface="Calibri"/>
                <a:ea typeface="Gill Sans"/>
              </a:rPr>
              <a:t>Algoritmo</a:t>
            </a:r>
            <a:r>
              <a:rPr lang="en-US" sz="3600" i="1" strike="noStrike" spc="-1" dirty="0" smtClean="0">
                <a:solidFill>
                  <a:srgbClr val="444444"/>
                </a:solidFill>
                <a:uFill>
                  <a:solidFill>
                    <a:srgbClr val="FFFFFF"/>
                  </a:solidFill>
                </a:uFill>
                <a:latin typeface="Calibri"/>
                <a:ea typeface="Gill Sans"/>
              </a:rPr>
              <a:t> di Harris</a:t>
            </a:r>
            <a:endParaRPr lang="en-US" sz="3600" i="1" strike="noStrike" spc="-1" dirty="0">
              <a:solidFill>
                <a:srgbClr val="444444"/>
              </a:solidFill>
              <a:uFill>
                <a:solidFill>
                  <a:srgbClr val="FFFFFF"/>
                </a:solidFill>
              </a:uFill>
              <a:latin typeface="Calibri"/>
              <a:ea typeface="Gill Sans"/>
            </a:endParaRPr>
          </a:p>
        </p:txBody>
      </p:sp>
      <p:sp>
        <p:nvSpPr>
          <p:cNvPr id="157" name="Line 6"/>
          <p:cNvSpPr/>
          <p:nvPr/>
        </p:nvSpPr>
        <p:spPr>
          <a:xfrm flipV="1">
            <a:off x="360" y="920160"/>
            <a:ext cx="12192120" cy="468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/>
        </p:style>
      </p:sp>
      <p:sp>
        <p:nvSpPr>
          <p:cNvPr id="159" name="TextShape 8"/>
          <p:cNvSpPr txBox="1"/>
          <p:nvPr/>
        </p:nvSpPr>
        <p:spPr>
          <a:xfrm>
            <a:off x="672243" y="1204920"/>
            <a:ext cx="4743833" cy="18010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50000"/>
              </a:lnSpc>
            </a:pPr>
            <a:r>
              <a:rPr lang="en-US" spc="-1" dirty="0" err="1" smtClean="0">
                <a:latin typeface="Calibri"/>
              </a:rPr>
              <a:t>Miglioramento</a:t>
            </a:r>
            <a:r>
              <a:rPr lang="en-US" spc="-1" dirty="0" smtClean="0">
                <a:latin typeface="Calibri"/>
              </a:rPr>
              <a:t> </a:t>
            </a:r>
            <a:r>
              <a:rPr lang="en-US" spc="-1" dirty="0" err="1" smtClean="0">
                <a:latin typeface="Calibri"/>
              </a:rPr>
              <a:t>dell’algoritmo</a:t>
            </a:r>
            <a:r>
              <a:rPr lang="en-US" spc="-1" dirty="0" smtClean="0">
                <a:latin typeface="Calibri"/>
              </a:rPr>
              <a:t> di </a:t>
            </a:r>
            <a:r>
              <a:rPr lang="en-US" spc="-1" dirty="0" err="1" smtClean="0">
                <a:latin typeface="Calibri"/>
              </a:rPr>
              <a:t>Moravec</a:t>
            </a:r>
            <a:r>
              <a:rPr lang="en-US" spc="-1" dirty="0" smtClean="0">
                <a:latin typeface="Calibri"/>
              </a:rPr>
              <a:t>:</a:t>
            </a:r>
            <a:endParaRPr lang="en-US" spc="-1" dirty="0">
              <a:latin typeface="Calibri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it-IT" altLang="en-US" spc="-1" dirty="0" smtClean="0">
                <a:latin typeface="Calibri"/>
              </a:rPr>
              <a:t>Finestra gaussiana</a:t>
            </a:r>
            <a:endParaRPr lang="it-IT" altLang="en-US" spc="-1" dirty="0">
              <a:latin typeface="Calibri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it-IT" altLang="en-US" spc="-1" dirty="0" smtClean="0">
                <a:latin typeface="Calibri"/>
              </a:rPr>
              <a:t>Approssimazione con sviluppo di Taylor troncato al primo ordine di </a:t>
            </a:r>
            <a:endParaRPr lang="en-US" sz="2000" spc="-1" dirty="0">
              <a:latin typeface="Calibri"/>
            </a:endParaRPr>
          </a:p>
        </p:txBody>
      </p:sp>
      <p:sp>
        <p:nvSpPr>
          <p:cNvPr id="14" name="Line 6"/>
          <p:cNvSpPr/>
          <p:nvPr/>
        </p:nvSpPr>
        <p:spPr>
          <a:xfrm flipV="1">
            <a:off x="360" y="6189065"/>
            <a:ext cx="12192120" cy="468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/>
        </p:style>
      </p:sp>
      <p:pic>
        <p:nvPicPr>
          <p:cNvPr id="20" name="Immagine 19" descr="arrow-39644_960_720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418544" y="4092773"/>
            <a:ext cx="1052355" cy="808278"/>
          </a:xfrm>
          <a:prstGeom prst="rect">
            <a:avLst/>
          </a:prstGeom>
        </p:spPr>
      </p:pic>
      <p:pic>
        <p:nvPicPr>
          <p:cNvPr id="3" name="Immagine 2" descr="confronto moravec harris2.jp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0679" y="1077787"/>
            <a:ext cx="6025210" cy="5021008"/>
          </a:xfrm>
          <a:prstGeom prst="rect">
            <a:avLst/>
          </a:prstGeom>
        </p:spPr>
      </p:pic>
      <p:pic>
        <p:nvPicPr>
          <p:cNvPr id="4" name="Immagine 3" descr="liea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790536" y="3492888"/>
            <a:ext cx="310398" cy="955687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0145" y="2503800"/>
            <a:ext cx="1470573" cy="41477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Immagine 33" descr="arrow-39644_960_72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4303139" y="3063187"/>
            <a:ext cx="2819685" cy="892131"/>
          </a:xfrm>
          <a:prstGeom prst="rect">
            <a:avLst/>
          </a:prstGeom>
        </p:spPr>
      </p:pic>
      <p:pic>
        <p:nvPicPr>
          <p:cNvPr id="149" name="Picture 4"/>
          <p:cNvPicPr/>
          <p:nvPr/>
        </p:nvPicPr>
        <p:blipFill>
          <a:blip r:embed="rId4"/>
          <a:stretch>
            <a:fillRect/>
          </a:stretch>
        </p:blipFill>
        <p:spPr>
          <a:xfrm>
            <a:off x="7431480" y="93960"/>
            <a:ext cx="2356560" cy="914400"/>
          </a:xfrm>
          <a:prstGeom prst="rect">
            <a:avLst/>
          </a:prstGeom>
          <a:ln>
            <a:noFill/>
          </a:ln>
        </p:spPr>
      </p:pic>
      <p:sp>
        <p:nvSpPr>
          <p:cNvPr id="150" name="CustomShape 1"/>
          <p:cNvSpPr/>
          <p:nvPr/>
        </p:nvSpPr>
        <p:spPr>
          <a:xfrm>
            <a:off x="1980000" y="6247440"/>
            <a:ext cx="2128320" cy="4705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0" tIns="0" rIns="0" bIns="0"/>
          <a:lstStyle/>
          <a:p>
            <a:pPr>
              <a:lnSpc>
                <a:spcPct val="93000"/>
              </a:lnSpc>
            </a:pPr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roid Sans Fallback"/>
              </a:rPr>
              <a:t>Leonardo Tanzi</a:t>
            </a:r>
          </a:p>
        </p:txBody>
      </p:sp>
      <p:sp>
        <p:nvSpPr>
          <p:cNvPr id="151" name="CustomShape 2"/>
          <p:cNvSpPr/>
          <p:nvPr/>
        </p:nvSpPr>
        <p:spPr>
          <a:xfrm>
            <a:off x="4651560" y="6247440"/>
            <a:ext cx="2897280" cy="4705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0" tIns="0" rIns="0" bIns="0"/>
          <a:lstStyle/>
          <a:p>
            <a:pPr algn="ctr">
              <a:lnSpc>
                <a:spcPct val="93000"/>
              </a:lnSpc>
            </a:pPr>
            <a:r>
              <a:rPr lang="en-US" sz="16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roid Sans Fallback"/>
              </a:rPr>
              <a:t>A.A </a:t>
            </a:r>
            <a:r>
              <a:rPr lang="en-US" sz="160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roid Sans Fallback"/>
              </a:rPr>
              <a:t>2015/2016</a:t>
            </a:r>
            <a:endParaRPr lang="en-US" sz="160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 Light"/>
              <a:ea typeface="Droid Sans Fallback"/>
            </a:endParaRPr>
          </a:p>
        </p:txBody>
      </p:sp>
      <p:sp>
        <p:nvSpPr>
          <p:cNvPr id="152" name="CustomShape 3"/>
          <p:cNvSpPr/>
          <p:nvPr/>
        </p:nvSpPr>
        <p:spPr>
          <a:xfrm>
            <a:off x="8079120" y="6247440"/>
            <a:ext cx="2128320" cy="4705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0" tIns="0" rIns="0" bIns="0"/>
          <a:lstStyle/>
          <a:p>
            <a:pPr algn="r">
              <a:lnSpc>
                <a:spcPct val="93000"/>
              </a:lnSpc>
            </a:pPr>
            <a:fld id="{4D72C886-D320-491B-88F0-111DDEED9CA1}" type="slidenum">
              <a:rPr lang="en-US" sz="16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roid Sans Fallback"/>
              </a:rPr>
              <a:t>6</a:t>
            </a:fld>
            <a:endParaRPr lang="en-US" sz="16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 Light"/>
              <a:ea typeface="Droid Sans Fallback"/>
            </a:endParaRPr>
          </a:p>
        </p:txBody>
      </p:sp>
      <p:pic>
        <p:nvPicPr>
          <p:cNvPr id="154" name="Picture 12"/>
          <p:cNvPicPr/>
          <p:nvPr/>
        </p:nvPicPr>
        <p:blipFill>
          <a:blip r:embed="rId5"/>
          <a:stretch>
            <a:fillRect/>
          </a:stretch>
        </p:blipFill>
        <p:spPr>
          <a:xfrm>
            <a:off x="9723600" y="158760"/>
            <a:ext cx="2429280" cy="705600"/>
          </a:xfrm>
          <a:prstGeom prst="rect">
            <a:avLst/>
          </a:prstGeom>
          <a:ln>
            <a:noFill/>
          </a:ln>
        </p:spPr>
      </p:pic>
      <p:pic>
        <p:nvPicPr>
          <p:cNvPr id="155" name="Picture 14"/>
          <p:cNvPicPr/>
          <p:nvPr/>
        </p:nvPicPr>
        <p:blipFill>
          <a:blip r:embed="rId6"/>
          <a:stretch>
            <a:fillRect/>
          </a:stretch>
        </p:blipFill>
        <p:spPr>
          <a:xfrm>
            <a:off x="5014440" y="227160"/>
            <a:ext cx="2495520" cy="559440"/>
          </a:xfrm>
          <a:prstGeom prst="rect">
            <a:avLst/>
          </a:prstGeom>
          <a:ln>
            <a:noFill/>
          </a:ln>
        </p:spPr>
      </p:pic>
      <p:sp>
        <p:nvSpPr>
          <p:cNvPr id="156" name="CustomShape 5"/>
          <p:cNvSpPr/>
          <p:nvPr/>
        </p:nvSpPr>
        <p:spPr>
          <a:xfrm>
            <a:off x="419040" y="-41671"/>
            <a:ext cx="4556160" cy="11257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0" tIns="10440" rIns="0" bIns="0" anchor="ctr"/>
          <a:lstStyle/>
          <a:p>
            <a:pPr>
              <a:lnSpc>
                <a:spcPct val="97000"/>
              </a:lnSpc>
            </a:pPr>
            <a:r>
              <a:rPr lang="en-US" sz="3200" i="1" strike="noStrike" spc="-1" dirty="0" err="1" smtClean="0">
                <a:solidFill>
                  <a:srgbClr val="444444"/>
                </a:solidFill>
                <a:uFill>
                  <a:solidFill>
                    <a:srgbClr val="FFFFFF"/>
                  </a:solidFill>
                </a:uFill>
                <a:latin typeface="Calibri"/>
                <a:ea typeface="Gill Sans"/>
              </a:rPr>
              <a:t>Esempio</a:t>
            </a:r>
            <a:r>
              <a:rPr lang="en-US" sz="3200" i="1" strike="noStrike" spc="-1" dirty="0" smtClean="0">
                <a:solidFill>
                  <a:srgbClr val="444444"/>
                </a:solidFill>
                <a:uFill>
                  <a:solidFill>
                    <a:srgbClr val="FFFFFF"/>
                  </a:solidFill>
                </a:uFill>
                <a:latin typeface="Calibri"/>
                <a:ea typeface="Gill Sans"/>
              </a:rPr>
              <a:t> con </a:t>
            </a:r>
            <a:r>
              <a:rPr lang="en-US" sz="3200" i="1" strike="noStrike" spc="-1" dirty="0" err="1" smtClean="0">
                <a:solidFill>
                  <a:srgbClr val="444444"/>
                </a:solidFill>
                <a:uFill>
                  <a:solidFill>
                    <a:srgbClr val="FFFFFF"/>
                  </a:solidFill>
                </a:uFill>
                <a:latin typeface="Calibri"/>
                <a:ea typeface="Gill Sans"/>
              </a:rPr>
              <a:t>Matlab</a:t>
            </a:r>
            <a:endParaRPr lang="en-US" sz="3200" i="1" strike="noStrike" spc="-1" dirty="0">
              <a:solidFill>
                <a:srgbClr val="444444"/>
              </a:solidFill>
              <a:uFill>
                <a:solidFill>
                  <a:srgbClr val="FFFFFF"/>
                </a:solidFill>
              </a:uFill>
              <a:latin typeface="Calibri"/>
              <a:ea typeface="Gill Sans"/>
            </a:endParaRPr>
          </a:p>
        </p:txBody>
      </p:sp>
      <p:sp>
        <p:nvSpPr>
          <p:cNvPr id="157" name="Line 6"/>
          <p:cNvSpPr/>
          <p:nvPr/>
        </p:nvSpPr>
        <p:spPr>
          <a:xfrm flipV="1">
            <a:off x="360" y="920160"/>
            <a:ext cx="12192120" cy="468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/>
        </p:style>
      </p:sp>
      <p:sp>
        <p:nvSpPr>
          <p:cNvPr id="14" name="Line 6"/>
          <p:cNvSpPr/>
          <p:nvPr/>
        </p:nvSpPr>
        <p:spPr>
          <a:xfrm flipV="1">
            <a:off x="360" y="6189065"/>
            <a:ext cx="12192120" cy="468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/>
        </p:style>
      </p:sp>
      <p:pic>
        <p:nvPicPr>
          <p:cNvPr id="2" name="Immagine 1" descr="dentro bianco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801" y="2766736"/>
            <a:ext cx="1656476" cy="1654718"/>
          </a:xfrm>
          <a:prstGeom prst="rect">
            <a:avLst/>
          </a:prstGeom>
        </p:spPr>
      </p:pic>
      <p:pic>
        <p:nvPicPr>
          <p:cNvPr id="9" name="Immagine 8" descr="Ix.jp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4541" y="969065"/>
            <a:ext cx="1732033" cy="1737112"/>
          </a:xfrm>
          <a:prstGeom prst="rect">
            <a:avLst/>
          </a:prstGeom>
        </p:spPr>
      </p:pic>
      <p:pic>
        <p:nvPicPr>
          <p:cNvPr id="10" name="Immagine 9" descr="Iy.jp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5640" y="4326495"/>
            <a:ext cx="1803196" cy="1797954"/>
          </a:xfrm>
          <a:prstGeom prst="rect">
            <a:avLst/>
          </a:prstGeom>
        </p:spPr>
      </p:pic>
      <p:pic>
        <p:nvPicPr>
          <p:cNvPr id="11" name="Immagine 10" descr="IxIy.jp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0440" y="2632876"/>
            <a:ext cx="1769532" cy="1779911"/>
          </a:xfrm>
          <a:prstGeom prst="rect">
            <a:avLst/>
          </a:prstGeom>
        </p:spPr>
      </p:pic>
      <p:pic>
        <p:nvPicPr>
          <p:cNvPr id="12" name="Immagine 11" descr="Iy_filt.jp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2824" y="4478024"/>
            <a:ext cx="1644417" cy="1649238"/>
          </a:xfrm>
          <a:prstGeom prst="rect">
            <a:avLst/>
          </a:prstGeom>
        </p:spPr>
      </p:pic>
      <p:pic>
        <p:nvPicPr>
          <p:cNvPr id="13" name="Immagine 12" descr="IxIy_filt.jp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2110" y="2720659"/>
            <a:ext cx="1636769" cy="1627252"/>
          </a:xfrm>
          <a:prstGeom prst="rect">
            <a:avLst/>
          </a:prstGeom>
        </p:spPr>
      </p:pic>
      <p:pic>
        <p:nvPicPr>
          <p:cNvPr id="15" name="Immagine 14" descr="Ix_filt.jp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9921" y="954598"/>
            <a:ext cx="1638828" cy="1634078"/>
          </a:xfrm>
          <a:prstGeom prst="rect">
            <a:avLst/>
          </a:prstGeom>
        </p:spPr>
      </p:pic>
      <p:pic>
        <p:nvPicPr>
          <p:cNvPr id="18" name="Immagine 17" descr="arrow-39644_960_72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158375">
            <a:off x="683551" y="2031737"/>
            <a:ext cx="1522473" cy="1056203"/>
          </a:xfrm>
          <a:prstGeom prst="rect">
            <a:avLst/>
          </a:prstGeom>
        </p:spPr>
      </p:pic>
      <p:pic>
        <p:nvPicPr>
          <p:cNvPr id="21" name="Immagine 20" descr="arrow-39644_960_72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4221155" y="1399968"/>
            <a:ext cx="2819685" cy="892131"/>
          </a:xfrm>
          <a:prstGeom prst="rect">
            <a:avLst/>
          </a:prstGeom>
        </p:spPr>
      </p:pic>
      <p:pic>
        <p:nvPicPr>
          <p:cNvPr id="23" name="Immagine 22" descr="arrow-39644_960_72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4340413" y="5033481"/>
            <a:ext cx="2700428" cy="892131"/>
          </a:xfrm>
          <a:prstGeom prst="rect">
            <a:avLst/>
          </a:prstGeom>
        </p:spPr>
      </p:pic>
      <p:pic>
        <p:nvPicPr>
          <p:cNvPr id="24" name="Immagine 23" descr="metric copy.jp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5777" y="2129767"/>
            <a:ext cx="2975280" cy="2992680"/>
          </a:xfrm>
          <a:prstGeom prst="rect">
            <a:avLst/>
          </a:prstGeom>
        </p:spPr>
      </p:pic>
      <p:pic>
        <p:nvPicPr>
          <p:cNvPr id="26" name="Immagine 25" descr="arrow-39644_960_72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548086">
            <a:off x="2877109" y="2583551"/>
            <a:ext cx="711131" cy="892131"/>
          </a:xfrm>
          <a:prstGeom prst="rect">
            <a:avLst/>
          </a:prstGeom>
        </p:spPr>
      </p:pic>
      <p:pic>
        <p:nvPicPr>
          <p:cNvPr id="27" name="Immagine 26" descr="arrow-39644_960_72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922799">
            <a:off x="2889440" y="3545212"/>
            <a:ext cx="711131" cy="892131"/>
          </a:xfrm>
          <a:prstGeom prst="rect">
            <a:avLst/>
          </a:prstGeom>
        </p:spPr>
      </p:pic>
      <p:pic>
        <p:nvPicPr>
          <p:cNvPr id="4" name="Immagine 3" descr="2000px-Times_symbol.svg.png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3875" y="3119234"/>
            <a:ext cx="680663" cy="816796"/>
          </a:xfrm>
          <a:prstGeom prst="rect">
            <a:avLst/>
          </a:prstGeom>
        </p:spPr>
      </p:pic>
      <p:pic>
        <p:nvPicPr>
          <p:cNvPr id="29" name="Immagine 28" descr="arrow-39644_960_72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715600" y="3286302"/>
            <a:ext cx="397519" cy="498697"/>
          </a:xfrm>
          <a:prstGeom prst="rect">
            <a:avLst/>
          </a:prstGeom>
        </p:spPr>
      </p:pic>
      <p:sp>
        <p:nvSpPr>
          <p:cNvPr id="6" name="CasellaDiTesto 5"/>
          <p:cNvSpPr txBox="1"/>
          <p:nvPr/>
        </p:nvSpPr>
        <p:spPr>
          <a:xfrm>
            <a:off x="4487316" y="949332"/>
            <a:ext cx="203456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 smtClean="0"/>
              <a:t>Elevamento al quadrato e convoluzione con finestra gaussiana</a:t>
            </a:r>
            <a:endParaRPr lang="it-IT" sz="1400" dirty="0"/>
          </a:p>
        </p:txBody>
      </p:sp>
      <p:pic>
        <p:nvPicPr>
          <p:cNvPr id="8" name="Immagine 7" descr="Schermata 2016-10-09 alle 16.03.43.png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620" y="1440746"/>
            <a:ext cx="1590663" cy="605037"/>
          </a:xfrm>
          <a:prstGeom prst="rect">
            <a:avLst/>
          </a:prstGeom>
        </p:spPr>
      </p:pic>
      <p:pic>
        <p:nvPicPr>
          <p:cNvPr id="17" name="Immagine 16" descr="Schermata 2016-10-09 alle 16.03.17.png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541" y="4884304"/>
            <a:ext cx="1379027" cy="1255532"/>
          </a:xfrm>
          <a:prstGeom prst="rect">
            <a:avLst/>
          </a:prstGeom>
        </p:spPr>
      </p:pic>
      <p:pic>
        <p:nvPicPr>
          <p:cNvPr id="19" name="Immagine 18" descr="arrow-39644_960_72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611541">
            <a:off x="567326" y="4309860"/>
            <a:ext cx="1725673" cy="1056203"/>
          </a:xfrm>
          <a:prstGeom prst="rect">
            <a:avLst/>
          </a:prstGeom>
        </p:spPr>
      </p:pic>
      <p:pic>
        <p:nvPicPr>
          <p:cNvPr id="3" name="Immagine 2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4817" y="1497173"/>
            <a:ext cx="3122942" cy="392705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7935" y="4513427"/>
            <a:ext cx="758440" cy="467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774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7431480" y="93960"/>
            <a:ext cx="2356560" cy="914400"/>
          </a:xfrm>
          <a:prstGeom prst="rect">
            <a:avLst/>
          </a:prstGeom>
          <a:ln>
            <a:noFill/>
          </a:ln>
        </p:spPr>
      </p:pic>
      <p:sp>
        <p:nvSpPr>
          <p:cNvPr id="150" name="CustomShape 1"/>
          <p:cNvSpPr/>
          <p:nvPr/>
        </p:nvSpPr>
        <p:spPr>
          <a:xfrm>
            <a:off x="1980000" y="6247440"/>
            <a:ext cx="2128320" cy="4705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0" tIns="0" rIns="0" bIns="0"/>
          <a:lstStyle/>
          <a:p>
            <a:pPr>
              <a:lnSpc>
                <a:spcPct val="93000"/>
              </a:lnSpc>
            </a:pPr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roid Sans Fallback"/>
              </a:rPr>
              <a:t>Leonardo Tanzi</a:t>
            </a:r>
          </a:p>
        </p:txBody>
      </p:sp>
      <p:sp>
        <p:nvSpPr>
          <p:cNvPr id="151" name="CustomShape 2"/>
          <p:cNvSpPr/>
          <p:nvPr/>
        </p:nvSpPr>
        <p:spPr>
          <a:xfrm>
            <a:off x="4651560" y="6247440"/>
            <a:ext cx="2897280" cy="4705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0" tIns="0" rIns="0" bIns="0"/>
          <a:lstStyle/>
          <a:p>
            <a:pPr algn="ctr">
              <a:lnSpc>
                <a:spcPct val="93000"/>
              </a:lnSpc>
            </a:pPr>
            <a:r>
              <a:rPr lang="en-US" sz="16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roid Sans Fallback"/>
              </a:rPr>
              <a:t>A.A </a:t>
            </a:r>
            <a:r>
              <a:rPr lang="en-US" sz="160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roid Sans Fallback"/>
              </a:rPr>
              <a:t>2015/2016</a:t>
            </a:r>
            <a:endParaRPr lang="en-US" sz="160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 Light"/>
              <a:ea typeface="Droid Sans Fallback"/>
            </a:endParaRPr>
          </a:p>
        </p:txBody>
      </p:sp>
      <p:sp>
        <p:nvSpPr>
          <p:cNvPr id="152" name="CustomShape 3"/>
          <p:cNvSpPr/>
          <p:nvPr/>
        </p:nvSpPr>
        <p:spPr>
          <a:xfrm>
            <a:off x="8079120" y="6247440"/>
            <a:ext cx="2128320" cy="4705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0" tIns="0" rIns="0" bIns="0"/>
          <a:lstStyle/>
          <a:p>
            <a:pPr algn="r">
              <a:lnSpc>
                <a:spcPct val="93000"/>
              </a:lnSpc>
            </a:pPr>
            <a:fld id="{4D72C886-D320-491B-88F0-111DDEED9CA1}" type="slidenum">
              <a:rPr lang="en-US" sz="16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roid Sans Fallback"/>
              </a:rPr>
              <a:t>7</a:t>
            </a:fld>
            <a:endParaRPr lang="en-US" sz="16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 Light"/>
              <a:ea typeface="Droid Sans Fallback"/>
            </a:endParaRPr>
          </a:p>
        </p:txBody>
      </p:sp>
      <p:pic>
        <p:nvPicPr>
          <p:cNvPr id="154" name="Picture 12"/>
          <p:cNvPicPr/>
          <p:nvPr/>
        </p:nvPicPr>
        <p:blipFill>
          <a:blip r:embed="rId4"/>
          <a:stretch>
            <a:fillRect/>
          </a:stretch>
        </p:blipFill>
        <p:spPr>
          <a:xfrm>
            <a:off x="9723600" y="158760"/>
            <a:ext cx="2429280" cy="705600"/>
          </a:xfrm>
          <a:prstGeom prst="rect">
            <a:avLst/>
          </a:prstGeom>
          <a:ln>
            <a:noFill/>
          </a:ln>
        </p:spPr>
      </p:pic>
      <p:pic>
        <p:nvPicPr>
          <p:cNvPr id="155" name="Picture 14"/>
          <p:cNvPicPr/>
          <p:nvPr/>
        </p:nvPicPr>
        <p:blipFill>
          <a:blip r:embed="rId5"/>
          <a:stretch>
            <a:fillRect/>
          </a:stretch>
        </p:blipFill>
        <p:spPr>
          <a:xfrm>
            <a:off x="5014440" y="227160"/>
            <a:ext cx="2495520" cy="559440"/>
          </a:xfrm>
          <a:prstGeom prst="rect">
            <a:avLst/>
          </a:prstGeom>
          <a:ln>
            <a:noFill/>
          </a:ln>
        </p:spPr>
      </p:pic>
      <p:sp>
        <p:nvSpPr>
          <p:cNvPr id="156" name="CustomShape 5"/>
          <p:cNvSpPr/>
          <p:nvPr/>
        </p:nvSpPr>
        <p:spPr>
          <a:xfrm>
            <a:off x="419040" y="-41671"/>
            <a:ext cx="4556160" cy="11257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0" tIns="10440" rIns="0" bIns="0" anchor="ctr"/>
          <a:lstStyle/>
          <a:p>
            <a:pPr>
              <a:lnSpc>
                <a:spcPct val="97000"/>
              </a:lnSpc>
            </a:pPr>
            <a:r>
              <a:rPr lang="en-US" sz="3200" i="1" spc="-1" dirty="0" err="1">
                <a:solidFill>
                  <a:srgbClr val="444444"/>
                </a:solidFill>
                <a:uFill>
                  <a:solidFill>
                    <a:srgbClr val="FFFFFF"/>
                  </a:solidFill>
                </a:uFill>
                <a:ea typeface="Gill Sans"/>
              </a:rPr>
              <a:t>Algoritmo</a:t>
            </a:r>
            <a:r>
              <a:rPr lang="en-US" sz="3200" i="1" spc="-1" dirty="0">
                <a:solidFill>
                  <a:srgbClr val="444444"/>
                </a:solidFill>
                <a:uFill>
                  <a:solidFill>
                    <a:srgbClr val="FFFFFF"/>
                  </a:solidFill>
                </a:uFill>
                <a:ea typeface="Gill Sans"/>
              </a:rPr>
              <a:t> di </a:t>
            </a:r>
            <a:r>
              <a:rPr lang="en-US" sz="3200" i="1" spc="-1" dirty="0" smtClean="0">
                <a:solidFill>
                  <a:srgbClr val="444444"/>
                </a:solidFill>
                <a:uFill>
                  <a:solidFill>
                    <a:srgbClr val="FFFFFF"/>
                  </a:solidFill>
                </a:uFill>
                <a:ea typeface="Gill Sans"/>
              </a:rPr>
              <a:t>Liang</a:t>
            </a:r>
            <a:endParaRPr lang="en-US" sz="3200" i="1" spc="-1" dirty="0">
              <a:solidFill>
                <a:srgbClr val="444444"/>
              </a:solidFill>
              <a:uFill>
                <a:solidFill>
                  <a:srgbClr val="FFFFFF"/>
                </a:solidFill>
              </a:uFill>
              <a:ea typeface="Gill Sans"/>
            </a:endParaRPr>
          </a:p>
        </p:txBody>
      </p:sp>
      <p:sp>
        <p:nvSpPr>
          <p:cNvPr id="157" name="Line 6"/>
          <p:cNvSpPr/>
          <p:nvPr/>
        </p:nvSpPr>
        <p:spPr>
          <a:xfrm flipV="1">
            <a:off x="360" y="920160"/>
            <a:ext cx="12192120" cy="468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/>
        </p:style>
      </p:sp>
      <p:sp>
        <p:nvSpPr>
          <p:cNvPr id="14" name="Line 6"/>
          <p:cNvSpPr/>
          <p:nvPr/>
        </p:nvSpPr>
        <p:spPr>
          <a:xfrm flipV="1">
            <a:off x="360" y="6189065"/>
            <a:ext cx="12192120" cy="468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/>
        </p:style>
      </p:sp>
      <p:sp>
        <p:nvSpPr>
          <p:cNvPr id="7" name="CasellaDiTesto 6"/>
          <p:cNvSpPr txBox="1"/>
          <p:nvPr/>
        </p:nvSpPr>
        <p:spPr>
          <a:xfrm>
            <a:off x="326536" y="1023474"/>
            <a:ext cx="114045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>
                <a:latin typeface="Calibri"/>
                <a:cs typeface="Calibri"/>
              </a:rPr>
              <a:t>L’algoritmo di Harris restituisce coordinate intere del candidato spigolo.</a:t>
            </a:r>
            <a:endParaRPr lang="it-IT" dirty="0" smtClean="0"/>
          </a:p>
          <a:p>
            <a:r>
              <a:rPr lang="it-IT" dirty="0" smtClean="0"/>
              <a:t>È possibile utilizzare tecniche di elaborazione delle immagini per affinare la precisione e individuare degli spigoli a “livello sub-pixel”, ovvero, identificare delle coordinate frazionarie del punto notevole.</a:t>
            </a:r>
            <a:endParaRPr lang="it-IT" dirty="0"/>
          </a:p>
        </p:txBody>
      </p:sp>
      <p:sp>
        <p:nvSpPr>
          <p:cNvPr id="130" name="CasellaDiTesto 129"/>
          <p:cNvSpPr txBox="1"/>
          <p:nvPr/>
        </p:nvSpPr>
        <p:spPr>
          <a:xfrm>
            <a:off x="4587795" y="2967371"/>
            <a:ext cx="1438546" cy="203132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it-IT" dirty="0"/>
              <a:t>U</a:t>
            </a:r>
            <a:r>
              <a:rPr lang="it-IT" dirty="0" smtClean="0"/>
              <a:t>tilizzando una finestra gaussiana 7x7, lo spigolo viene individuato in (173,65)</a:t>
            </a:r>
            <a:endParaRPr lang="it-IT" dirty="0"/>
          </a:p>
        </p:txBody>
      </p:sp>
      <p:pic>
        <p:nvPicPr>
          <p:cNvPr id="132" name="Immagine 131" descr="harri punto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99" y="2021441"/>
            <a:ext cx="4347009" cy="4129185"/>
          </a:xfrm>
          <a:prstGeom prst="rect">
            <a:avLst/>
          </a:prstGeom>
        </p:spPr>
      </p:pic>
      <p:pic>
        <p:nvPicPr>
          <p:cNvPr id="133" name="Immagine 132" descr="con trattini copy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8948" y="2073273"/>
            <a:ext cx="5945694" cy="4097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11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7431480" y="93960"/>
            <a:ext cx="2356560" cy="914400"/>
          </a:xfrm>
          <a:prstGeom prst="rect">
            <a:avLst/>
          </a:prstGeom>
          <a:ln>
            <a:noFill/>
          </a:ln>
        </p:spPr>
      </p:pic>
      <p:sp>
        <p:nvSpPr>
          <p:cNvPr id="134" name="CustomShape 1"/>
          <p:cNvSpPr/>
          <p:nvPr/>
        </p:nvSpPr>
        <p:spPr>
          <a:xfrm>
            <a:off x="1980000" y="6247440"/>
            <a:ext cx="2128320" cy="4705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0" tIns="0" rIns="0" bIns="0"/>
          <a:lstStyle/>
          <a:p>
            <a:pPr>
              <a:lnSpc>
                <a:spcPct val="93000"/>
              </a:lnSpc>
            </a:pPr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roid Sans Fallback"/>
              </a:rPr>
              <a:t>Leonardo Tanzi</a:t>
            </a:r>
          </a:p>
        </p:txBody>
      </p:sp>
      <p:sp>
        <p:nvSpPr>
          <p:cNvPr id="135" name="CustomShape 2"/>
          <p:cNvSpPr/>
          <p:nvPr/>
        </p:nvSpPr>
        <p:spPr>
          <a:xfrm>
            <a:off x="4651560" y="6247440"/>
            <a:ext cx="2897280" cy="4705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0" tIns="0" rIns="0" bIns="0"/>
          <a:lstStyle/>
          <a:p>
            <a:pPr algn="ctr">
              <a:lnSpc>
                <a:spcPct val="93000"/>
              </a:lnSpc>
            </a:pPr>
            <a:r>
              <a:rPr lang="en-US" sz="16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roid Sans Fallback"/>
              </a:rPr>
              <a:t>A.A </a:t>
            </a:r>
            <a:r>
              <a:rPr lang="en-US" sz="160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roid Sans Fallback"/>
              </a:rPr>
              <a:t>2015/2016</a:t>
            </a:r>
            <a:endParaRPr lang="en-US" sz="160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 Light"/>
              <a:ea typeface="Droid Sans Fallback"/>
            </a:endParaRPr>
          </a:p>
        </p:txBody>
      </p:sp>
      <p:sp>
        <p:nvSpPr>
          <p:cNvPr id="136" name="CustomShape 3"/>
          <p:cNvSpPr/>
          <p:nvPr/>
        </p:nvSpPr>
        <p:spPr>
          <a:xfrm>
            <a:off x="8079120" y="6247440"/>
            <a:ext cx="2128320" cy="4705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0" tIns="0" rIns="0" bIns="0"/>
          <a:lstStyle/>
          <a:p>
            <a:pPr algn="r">
              <a:lnSpc>
                <a:spcPct val="93000"/>
              </a:lnSpc>
            </a:pPr>
            <a:fld id="{763D14B9-EE72-4BEB-8D26-24C01FB2F06F}" type="slidenum">
              <a:rPr lang="en-US" sz="16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roid Sans Fallback"/>
              </a:rPr>
              <a:t>8</a:t>
            </a:fld>
            <a:endParaRPr lang="en-US" sz="16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 Light"/>
              <a:ea typeface="Droid Sans Fallback"/>
            </a:endParaRPr>
          </a:p>
        </p:txBody>
      </p:sp>
      <p:pic>
        <p:nvPicPr>
          <p:cNvPr id="138" name="Picture 12"/>
          <p:cNvPicPr/>
          <p:nvPr/>
        </p:nvPicPr>
        <p:blipFill>
          <a:blip r:embed="rId4"/>
          <a:stretch>
            <a:fillRect/>
          </a:stretch>
        </p:blipFill>
        <p:spPr>
          <a:xfrm>
            <a:off x="9723600" y="158760"/>
            <a:ext cx="2429280" cy="705600"/>
          </a:xfrm>
          <a:prstGeom prst="rect">
            <a:avLst/>
          </a:prstGeom>
          <a:ln>
            <a:noFill/>
          </a:ln>
        </p:spPr>
      </p:pic>
      <p:pic>
        <p:nvPicPr>
          <p:cNvPr id="139" name="Picture 14"/>
          <p:cNvPicPr/>
          <p:nvPr/>
        </p:nvPicPr>
        <p:blipFill>
          <a:blip r:embed="rId5"/>
          <a:stretch>
            <a:fillRect/>
          </a:stretch>
        </p:blipFill>
        <p:spPr>
          <a:xfrm>
            <a:off x="5014440" y="227160"/>
            <a:ext cx="2495520" cy="559440"/>
          </a:xfrm>
          <a:prstGeom prst="rect">
            <a:avLst/>
          </a:prstGeom>
          <a:ln>
            <a:noFill/>
          </a:ln>
        </p:spPr>
      </p:pic>
      <p:sp>
        <p:nvSpPr>
          <p:cNvPr id="140" name="CustomShape 5"/>
          <p:cNvSpPr/>
          <p:nvPr/>
        </p:nvSpPr>
        <p:spPr>
          <a:xfrm>
            <a:off x="419040" y="-54000"/>
            <a:ext cx="4556160" cy="11257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0" tIns="10440" rIns="0" bIns="0" anchor="ctr"/>
          <a:lstStyle/>
          <a:p>
            <a:pPr>
              <a:lnSpc>
                <a:spcPct val="97000"/>
              </a:lnSpc>
            </a:pPr>
            <a:r>
              <a:rPr lang="en-US" sz="3200" i="1" spc="-1" dirty="0" err="1" smtClean="0">
                <a:solidFill>
                  <a:srgbClr val="444444"/>
                </a:solidFill>
                <a:uFill>
                  <a:solidFill>
                    <a:srgbClr val="FFFFFF"/>
                  </a:solidFill>
                </a:uFill>
                <a:latin typeface="Calibri"/>
                <a:ea typeface="Gill Sans"/>
              </a:rPr>
              <a:t>Algoritmo</a:t>
            </a:r>
            <a:r>
              <a:rPr lang="en-US" sz="3200" i="1" spc="-1" dirty="0" smtClean="0">
                <a:solidFill>
                  <a:srgbClr val="444444"/>
                </a:solidFill>
                <a:uFill>
                  <a:solidFill>
                    <a:srgbClr val="FFFFFF"/>
                  </a:solidFill>
                </a:uFill>
                <a:latin typeface="Calibri"/>
                <a:ea typeface="Gill Sans"/>
              </a:rPr>
              <a:t> di Liang</a:t>
            </a:r>
            <a:endParaRPr lang="en-US" sz="3200" i="1" strike="noStrike" spc="-1" dirty="0">
              <a:solidFill>
                <a:srgbClr val="444444"/>
              </a:solidFill>
              <a:uFill>
                <a:solidFill>
                  <a:srgbClr val="FFFFFF"/>
                </a:solidFill>
              </a:uFill>
              <a:latin typeface="Calibri"/>
              <a:ea typeface="Gill Sans"/>
            </a:endParaRPr>
          </a:p>
        </p:txBody>
      </p:sp>
      <p:sp>
        <p:nvSpPr>
          <p:cNvPr id="141" name="Line 6"/>
          <p:cNvSpPr/>
          <p:nvPr/>
        </p:nvSpPr>
        <p:spPr>
          <a:xfrm flipV="1">
            <a:off x="360" y="920160"/>
            <a:ext cx="12192120" cy="468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  <a:effectLst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/>
        </p:style>
      </p:sp>
      <p:sp>
        <p:nvSpPr>
          <p:cNvPr id="148" name="TextShape 10"/>
          <p:cNvSpPr txBox="1"/>
          <p:nvPr/>
        </p:nvSpPr>
        <p:spPr>
          <a:xfrm>
            <a:off x="10938240" y="4377185"/>
            <a:ext cx="792000" cy="3769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endParaRPr lang="en-US" sz="2000" i="1" spc="-1" dirty="0">
              <a:latin typeface="Times New Roman"/>
              <a:ea typeface="Arial"/>
            </a:endParaRPr>
          </a:p>
        </p:txBody>
      </p:sp>
      <p:sp>
        <p:nvSpPr>
          <p:cNvPr id="18" name="Line 6"/>
          <p:cNvSpPr/>
          <p:nvPr/>
        </p:nvSpPr>
        <p:spPr>
          <a:xfrm flipV="1">
            <a:off x="-120" y="6196680"/>
            <a:ext cx="12192120" cy="468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  <a:effectLst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/>
        </p:style>
      </p:sp>
      <p:sp>
        <p:nvSpPr>
          <p:cNvPr id="3" name="CasellaDiTesto 2"/>
          <p:cNvSpPr txBox="1"/>
          <p:nvPr/>
        </p:nvSpPr>
        <p:spPr>
          <a:xfrm>
            <a:off x="419040" y="174439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 dirty="0"/>
          </a:p>
        </p:txBody>
      </p:sp>
      <p:pic>
        <p:nvPicPr>
          <p:cNvPr id="6" name="Immagine 5" descr="subpixel im2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5317" y="1923811"/>
            <a:ext cx="3822700" cy="4064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5" name="Immagine 4" descr="subpixel im1.jp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701" y="1914145"/>
            <a:ext cx="4140200" cy="406400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2" name="Immagin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6080" y="1092040"/>
            <a:ext cx="3876040" cy="582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362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7431480" y="93960"/>
            <a:ext cx="2356560" cy="914400"/>
          </a:xfrm>
          <a:prstGeom prst="rect">
            <a:avLst/>
          </a:prstGeom>
          <a:ln>
            <a:noFill/>
          </a:ln>
        </p:spPr>
      </p:pic>
      <p:sp>
        <p:nvSpPr>
          <p:cNvPr id="116" name="CustomShape 1"/>
          <p:cNvSpPr/>
          <p:nvPr/>
        </p:nvSpPr>
        <p:spPr>
          <a:xfrm>
            <a:off x="1980000" y="6247440"/>
            <a:ext cx="2128320" cy="4705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0" tIns="0" rIns="0" bIns="0"/>
          <a:lstStyle/>
          <a:p>
            <a:pPr>
              <a:lnSpc>
                <a:spcPct val="93000"/>
              </a:lnSpc>
            </a:pPr>
            <a:r>
              <a:rPr lang="en-US" sz="1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roid Sans Fallback"/>
              </a:rPr>
              <a:t>Leonardo Tanzi</a:t>
            </a:r>
          </a:p>
          <a:p>
            <a:pPr>
              <a:lnSpc>
                <a:spcPct val="93000"/>
              </a:lnSpc>
            </a:pPr>
            <a:endParaRPr lang="en-US" sz="160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 Light"/>
              <a:ea typeface="Droid Sans Fallback"/>
            </a:endParaRPr>
          </a:p>
        </p:txBody>
      </p:sp>
      <p:sp>
        <p:nvSpPr>
          <p:cNvPr id="117" name="CustomShape 2"/>
          <p:cNvSpPr/>
          <p:nvPr/>
        </p:nvSpPr>
        <p:spPr>
          <a:xfrm>
            <a:off x="4651560" y="6247440"/>
            <a:ext cx="2897280" cy="4705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0" tIns="0" rIns="0" bIns="0"/>
          <a:lstStyle/>
          <a:p>
            <a:pPr algn="ctr">
              <a:lnSpc>
                <a:spcPct val="93000"/>
              </a:lnSpc>
            </a:pPr>
            <a:r>
              <a:rPr lang="en-US" sz="160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roid Sans Fallback"/>
              </a:rPr>
              <a:t>A.A </a:t>
            </a:r>
            <a:r>
              <a:rPr lang="en-US" sz="1600" strike="noStrike" spc="-1" dirty="0" smtClean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roid Sans Fallback"/>
              </a:rPr>
              <a:t>2015/2016</a:t>
            </a:r>
            <a:endParaRPr lang="en-US" sz="160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 Light"/>
              <a:ea typeface="Droid Sans Fallback"/>
            </a:endParaRPr>
          </a:p>
        </p:txBody>
      </p:sp>
      <p:sp>
        <p:nvSpPr>
          <p:cNvPr id="118" name="CustomShape 3"/>
          <p:cNvSpPr/>
          <p:nvPr/>
        </p:nvSpPr>
        <p:spPr>
          <a:xfrm>
            <a:off x="8079120" y="6247440"/>
            <a:ext cx="2128320" cy="4705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0" tIns="0" rIns="0" bIns="0"/>
          <a:lstStyle/>
          <a:p>
            <a:pPr algn="r">
              <a:lnSpc>
                <a:spcPct val="93000"/>
              </a:lnSpc>
            </a:pPr>
            <a:fld id="{1D5EF588-1BD5-410F-AFB8-AAE0351A1C78}" type="slidenum">
              <a:rPr lang="en-US" sz="160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roid Sans Fallback"/>
              </a:rPr>
              <a:t>9</a:t>
            </a:fld>
            <a:endParaRPr lang="en-US" sz="160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 Light"/>
              <a:ea typeface="Droid Sans Fallback"/>
            </a:endParaRPr>
          </a:p>
        </p:txBody>
      </p:sp>
      <p:pic>
        <p:nvPicPr>
          <p:cNvPr id="120" name="Picture 12"/>
          <p:cNvPicPr/>
          <p:nvPr/>
        </p:nvPicPr>
        <p:blipFill>
          <a:blip r:embed="rId4"/>
          <a:stretch>
            <a:fillRect/>
          </a:stretch>
        </p:blipFill>
        <p:spPr>
          <a:xfrm>
            <a:off x="9723600" y="158760"/>
            <a:ext cx="2429280" cy="705600"/>
          </a:xfrm>
          <a:prstGeom prst="rect">
            <a:avLst/>
          </a:prstGeom>
          <a:ln>
            <a:noFill/>
          </a:ln>
        </p:spPr>
      </p:pic>
      <p:pic>
        <p:nvPicPr>
          <p:cNvPr id="121" name="Picture 14"/>
          <p:cNvPicPr/>
          <p:nvPr/>
        </p:nvPicPr>
        <p:blipFill>
          <a:blip r:embed="rId5"/>
          <a:stretch>
            <a:fillRect/>
          </a:stretch>
        </p:blipFill>
        <p:spPr>
          <a:xfrm>
            <a:off x="5014440" y="227160"/>
            <a:ext cx="2495520" cy="559440"/>
          </a:xfrm>
          <a:prstGeom prst="rect">
            <a:avLst/>
          </a:prstGeom>
          <a:ln>
            <a:noFill/>
          </a:ln>
        </p:spPr>
      </p:pic>
      <p:sp>
        <p:nvSpPr>
          <p:cNvPr id="122" name="CustomShape 5"/>
          <p:cNvSpPr/>
          <p:nvPr/>
        </p:nvSpPr>
        <p:spPr>
          <a:xfrm>
            <a:off x="419040" y="-54000"/>
            <a:ext cx="4556160" cy="112572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  <p:txBody>
          <a:bodyPr lIns="0" tIns="10440" rIns="0" bIns="0" anchor="ctr"/>
          <a:lstStyle/>
          <a:p>
            <a:pPr>
              <a:lnSpc>
                <a:spcPct val="97000"/>
              </a:lnSpc>
            </a:pPr>
            <a:r>
              <a:rPr lang="en-US" sz="3200" i="1" spc="-1" dirty="0" err="1">
                <a:solidFill>
                  <a:srgbClr val="444444"/>
                </a:solidFill>
                <a:uFill>
                  <a:solidFill>
                    <a:srgbClr val="FFFFFF"/>
                  </a:solidFill>
                </a:uFill>
                <a:ea typeface="Gill Sans"/>
              </a:rPr>
              <a:t>Algoritmo</a:t>
            </a:r>
            <a:r>
              <a:rPr lang="en-US" sz="3200" i="1" spc="-1" dirty="0">
                <a:solidFill>
                  <a:srgbClr val="444444"/>
                </a:solidFill>
                <a:uFill>
                  <a:solidFill>
                    <a:srgbClr val="FFFFFF"/>
                  </a:solidFill>
                </a:uFill>
                <a:ea typeface="Gill Sans"/>
              </a:rPr>
              <a:t> di Liang</a:t>
            </a:r>
          </a:p>
        </p:txBody>
      </p:sp>
      <p:sp>
        <p:nvSpPr>
          <p:cNvPr id="123" name="Line 6"/>
          <p:cNvSpPr/>
          <p:nvPr/>
        </p:nvSpPr>
        <p:spPr>
          <a:xfrm flipV="1">
            <a:off x="360" y="920160"/>
            <a:ext cx="12192120" cy="468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  <a:effectLst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/>
        </p:style>
      </p:sp>
      <p:sp>
        <p:nvSpPr>
          <p:cNvPr id="127" name="CustomShape 9"/>
          <p:cNvSpPr/>
          <p:nvPr/>
        </p:nvSpPr>
        <p:spPr>
          <a:xfrm>
            <a:off x="6408000" y="3456000"/>
            <a:ext cx="5597640" cy="3392640"/>
          </a:xfrm>
          <a:prstGeom prst="rect">
            <a:avLst/>
          </a:prstGeom>
          <a:noFill/>
          <a:ln>
            <a:noFill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/>
        </p:style>
      </p:sp>
      <p:sp>
        <p:nvSpPr>
          <p:cNvPr id="128" name="TextShape 10"/>
          <p:cNvSpPr txBox="1"/>
          <p:nvPr/>
        </p:nvSpPr>
        <p:spPr>
          <a:xfrm>
            <a:off x="5885280" y="3425760"/>
            <a:ext cx="396720" cy="430560"/>
          </a:xfrm>
          <a:prstGeom prst="rect">
            <a:avLst/>
          </a:prstGeom>
          <a:noFill/>
          <a:ln>
            <a:noFill/>
          </a:ln>
        </p:spPr>
      </p:sp>
      <p:sp>
        <p:nvSpPr>
          <p:cNvPr id="19" name="Line 6"/>
          <p:cNvSpPr/>
          <p:nvPr/>
        </p:nvSpPr>
        <p:spPr>
          <a:xfrm flipV="1">
            <a:off x="8169" y="6186960"/>
            <a:ext cx="12192120" cy="4680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</a:ln>
          <a:effectLst/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/>
        </p:style>
      </p:sp>
      <p:pic>
        <p:nvPicPr>
          <p:cNvPr id="8" name="Immagine 7" descr="triplo final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1212" y="975924"/>
            <a:ext cx="7433434" cy="5151698"/>
          </a:xfrm>
          <a:prstGeom prst="rect">
            <a:avLst/>
          </a:prstGeom>
        </p:spPr>
      </p:pic>
      <p:pic>
        <p:nvPicPr>
          <p:cNvPr id="3" name="Immagine 2" descr="intorno rifo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3733" y="938149"/>
            <a:ext cx="7383881" cy="5213539"/>
          </a:xfrm>
          <a:prstGeom prst="rect">
            <a:avLst/>
          </a:prstGeom>
        </p:spPr>
      </p:pic>
      <p:pic>
        <p:nvPicPr>
          <p:cNvPr id="4" name="Immagine 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0" y="3319681"/>
            <a:ext cx="3981320" cy="61903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2470</TotalTime>
  <Words>403</Words>
  <Application>Microsoft Macintosh PowerPoint</Application>
  <PresentationFormat>Widescreen</PresentationFormat>
  <Paragraphs>130</Paragraphs>
  <Slides>12</Slides>
  <Notes>10</Notes>
  <HiddenSlides>0</HiddenSlides>
  <MMClips>1</MMClips>
  <ScaleCrop>false</ScaleCrop>
  <HeadingPairs>
    <vt:vector size="6" baseType="variant">
      <vt:variant>
        <vt:lpstr>Caratteri utilizzati</vt:lpstr>
      </vt:variant>
      <vt:variant>
        <vt:i4>10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12</vt:i4>
      </vt:variant>
    </vt:vector>
  </HeadingPairs>
  <TitlesOfParts>
    <vt:vector size="23" baseType="lpstr">
      <vt:lpstr>Adobe Caslon Pro Bold</vt:lpstr>
      <vt:lpstr>Calibri</vt:lpstr>
      <vt:lpstr>Calibri Light</vt:lpstr>
      <vt:lpstr>DejaVu Sans</vt:lpstr>
      <vt:lpstr>Droid Sans Fallback</vt:lpstr>
      <vt:lpstr>Gill Sans</vt:lpstr>
      <vt:lpstr>Times New Roman</vt:lpstr>
      <vt:lpstr>Wingdings</vt:lpstr>
      <vt:lpstr>Wingdings 2</vt:lpstr>
      <vt:lpstr>Arial</vt:lpstr>
      <vt:lpstr>HDOfficeLightV0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  <vt:lpstr>Presentazione di PowerPoint</vt:lpstr>
    </vt:vector>
  </TitlesOfParts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Giulia</dc:creator>
  <cp:lastModifiedBy>leonardo tanzi</cp:lastModifiedBy>
  <cp:revision>221</cp:revision>
  <dcterms:created xsi:type="dcterms:W3CDTF">2015-12-03T14:13:00Z</dcterms:created>
  <dcterms:modified xsi:type="dcterms:W3CDTF">2016-10-13T12:48:15Z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15.0000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2</vt:i4>
  </property>
  <property fmtid="{D5CDD505-2E9C-101B-9397-08002B2CF9AE}" pid="7" name="Notes">
    <vt:i4>7</vt:i4>
  </property>
  <property fmtid="{D5CDD505-2E9C-101B-9397-08002B2CF9AE}" pid="8" name="PresentationFormat">
    <vt:lpwstr>Widescreen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9</vt:i4>
  </property>
  <property fmtid="{D5CDD505-2E9C-101B-9397-08002B2CF9AE}" pid="12" name="KSOProductBuildVer">
    <vt:lpwstr>1033-10.1.0.5507</vt:lpwstr>
  </property>
</Properties>
</file>